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674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5F70-9812-4852-9BA6-BE012B470E0F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804D-5F05-4BCA-B8F1-106734B89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5F70-9812-4852-9BA6-BE012B470E0F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804D-5F05-4BCA-B8F1-106734B89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5F70-9812-4852-9BA6-BE012B470E0F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804D-5F05-4BCA-B8F1-106734B89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5F70-9812-4852-9BA6-BE012B470E0F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804D-5F05-4BCA-B8F1-106734B89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5F70-9812-4852-9BA6-BE012B470E0F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804D-5F05-4BCA-B8F1-106734B89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5F70-9812-4852-9BA6-BE012B470E0F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804D-5F05-4BCA-B8F1-106734B89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5F70-9812-4852-9BA6-BE012B470E0F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804D-5F05-4BCA-B8F1-106734B89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5F70-9812-4852-9BA6-BE012B470E0F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804D-5F05-4BCA-B8F1-106734B89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5F70-9812-4852-9BA6-BE012B470E0F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804D-5F05-4BCA-B8F1-106734B89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5F70-9812-4852-9BA6-BE012B470E0F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804D-5F05-4BCA-B8F1-106734B89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5F70-9812-4852-9BA6-BE012B470E0F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804D-5F05-4BCA-B8F1-106734B89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B5F70-9812-4852-9BA6-BE012B470E0F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E804D-5F05-4BCA-B8F1-106734B894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5616623"/>
          </a:xfrm>
        </p:spPr>
        <p:txBody>
          <a:bodyPr>
            <a:normAutofit/>
          </a:bodyPr>
          <a:lstStyle/>
          <a:p>
            <a:r>
              <a:rPr lang="en-US" sz="3200" b="1" dirty="0"/>
              <a:t>INFLUENŢA STRESULUI HIDRIC ŞI A LUMINII ASUPRA </a:t>
            </a:r>
            <a:r>
              <a:rPr lang="en-US" sz="3200" b="1" dirty="0" smtClean="0"/>
              <a:t>PRODUC</a:t>
            </a:r>
            <a:r>
              <a:rPr lang="ro-RO" sz="3200" b="1" dirty="0" smtClean="0"/>
              <a:t>Ț</a:t>
            </a:r>
            <a:r>
              <a:rPr lang="en-US" sz="3200" b="1" dirty="0" smtClean="0"/>
              <a:t>IEI </a:t>
            </a:r>
            <a:r>
              <a:rPr lang="ro-RO" sz="3200" b="1" dirty="0" smtClean="0"/>
              <a:t>Ș</a:t>
            </a:r>
            <a:r>
              <a:rPr lang="en-US" sz="3200" b="1" dirty="0" smtClean="0"/>
              <a:t>I </a:t>
            </a:r>
            <a:r>
              <a:rPr lang="en-US" sz="3200" b="1" dirty="0"/>
              <a:t>CALITĂŢII FRUCTELOR DE MUR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 </a:t>
            </a:r>
            <a:br>
              <a:rPr lang="en-US" sz="3200" dirty="0"/>
            </a:br>
            <a:r>
              <a:rPr lang="en-US" sz="2000" i="1" dirty="0"/>
              <a:t>GHEORGHII CIOBOTARI</a:t>
            </a:r>
            <a:r>
              <a:rPr lang="en-US" sz="2000" i="1" baseline="30000" dirty="0"/>
              <a:t>*</a:t>
            </a:r>
            <a:r>
              <a:rPr lang="en-US" sz="2000" i="1" dirty="0"/>
              <a:t>, RODICA EFROSE</a:t>
            </a:r>
            <a:r>
              <a:rPr lang="en-US" sz="2000" i="1" baseline="30000" dirty="0"/>
              <a:t>*</a:t>
            </a:r>
            <a:r>
              <a:rPr lang="en-US" sz="2000" i="1" dirty="0"/>
              <a:t>, MARIA BRANZA</a:t>
            </a:r>
            <a:r>
              <a:rPr lang="en-US" sz="2000" i="1" baseline="30000" dirty="0"/>
              <a:t>*</a:t>
            </a:r>
            <a:r>
              <a:rPr lang="en-US" sz="2000" i="1" dirty="0"/>
              <a:t>,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i="1" dirty="0"/>
              <a:t>DRAGOS DANIIL PASCU</a:t>
            </a:r>
            <a:r>
              <a:rPr lang="en-US" sz="2000" i="1" baseline="30000" dirty="0"/>
              <a:t>*</a:t>
            </a:r>
            <a:r>
              <a:rPr lang="en-US" sz="2000" i="1" dirty="0"/>
              <a:t>, LILIANA SFICHI-DUKE</a:t>
            </a:r>
            <a:r>
              <a:rPr lang="en-US" sz="2000" i="1" baseline="30000" dirty="0" smtClean="0"/>
              <a:t>*</a:t>
            </a:r>
            <a:br>
              <a:rPr lang="en-US" sz="2000" i="1" baseline="300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1800" baseline="30000" dirty="0"/>
              <a:t>*</a:t>
            </a:r>
            <a:r>
              <a:rPr lang="en-US" sz="1800" dirty="0" err="1" smtClean="0"/>
              <a:t>Universit</a:t>
            </a:r>
            <a:r>
              <a:rPr lang="ro-RO" sz="1800" dirty="0" smtClean="0"/>
              <a:t>atea de Științe Agricole și Medicină Veterinară din Iași</a:t>
            </a:r>
            <a:r>
              <a:rPr lang="en-US" sz="1800" dirty="0" smtClean="0"/>
              <a:t>, Rom</a:t>
            </a:r>
            <a:r>
              <a:rPr lang="ro-RO" sz="1800" dirty="0" smtClean="0"/>
              <a:t>â</a:t>
            </a:r>
            <a:r>
              <a:rPr lang="en-US" sz="1800" dirty="0" err="1" smtClean="0"/>
              <a:t>nia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16632"/>
            <a:ext cx="820891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MATERIAL </a:t>
            </a:r>
            <a:r>
              <a:rPr lang="ro-RO" b="1" dirty="0" smtClean="0"/>
              <a:t> ȘI METODE DE LUCRU</a:t>
            </a:r>
            <a:endParaRPr lang="en-US" b="1" dirty="0" smtClean="0"/>
          </a:p>
          <a:p>
            <a:pPr algn="just"/>
            <a:endParaRPr lang="en-US" dirty="0"/>
          </a:p>
          <a:p>
            <a:pPr algn="just"/>
            <a:r>
              <a:rPr lang="ro-RO" b="1" dirty="0" smtClean="0"/>
              <a:t>Materialul biologic</a:t>
            </a:r>
            <a:r>
              <a:rPr lang="ro-RO" dirty="0" smtClean="0"/>
              <a:t> – fructe de </a:t>
            </a:r>
            <a:r>
              <a:rPr lang="ro-RO" dirty="0"/>
              <a:t>mur </a:t>
            </a:r>
            <a:r>
              <a:rPr lang="ro-RO" dirty="0" smtClean="0"/>
              <a:t>recoltate în </a:t>
            </a:r>
            <a:r>
              <a:rPr lang="ro-RO" dirty="0"/>
              <a:t>ultima </a:t>
            </a:r>
            <a:r>
              <a:rPr lang="ro-RO" dirty="0" smtClean="0"/>
              <a:t>săptămâna </a:t>
            </a:r>
            <a:r>
              <a:rPr lang="ro-RO" dirty="0"/>
              <a:t>din luna iulie </a:t>
            </a:r>
            <a:r>
              <a:rPr lang="ro-RO" dirty="0" smtClean="0"/>
              <a:t>a anului 2012</a:t>
            </a:r>
            <a:r>
              <a:rPr lang="ro-RO" dirty="0"/>
              <a:t>. </a:t>
            </a:r>
            <a:r>
              <a:rPr lang="ro-RO" dirty="0" smtClean="0"/>
              <a:t>Plantația de </a:t>
            </a:r>
            <a:r>
              <a:rPr lang="ro-RO" dirty="0"/>
              <a:t>mur </a:t>
            </a:r>
            <a:r>
              <a:rPr lang="ro-RO" dirty="0" smtClean="0"/>
              <a:t>a fost înființată pe un </a:t>
            </a:r>
            <a:r>
              <a:rPr lang="ro-RO" dirty="0"/>
              <a:t>sol </a:t>
            </a:r>
            <a:r>
              <a:rPr lang="ro-RO" dirty="0" smtClean="0"/>
              <a:t>ușor </a:t>
            </a:r>
            <a:r>
              <a:rPr lang="ro-RO" dirty="0"/>
              <a:t>acid (pH = 6</a:t>
            </a:r>
            <a:r>
              <a:rPr lang="ro-RO" dirty="0" smtClean="0"/>
              <a:t>.4) fiind împărțită în </a:t>
            </a:r>
            <a:r>
              <a:rPr lang="ro-RO" dirty="0"/>
              <a:t>loturi experimentale </a:t>
            </a:r>
            <a:r>
              <a:rPr lang="ro-RO" dirty="0" smtClean="0"/>
              <a:t>după </a:t>
            </a:r>
            <a:r>
              <a:rPr lang="ro-RO" dirty="0"/>
              <a:t>cum </a:t>
            </a:r>
            <a:r>
              <a:rPr lang="ro-RO" dirty="0" smtClean="0"/>
              <a:t>urmează: 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ro-RO" dirty="0" smtClean="0"/>
              <a:t> plante menținute în condiții </a:t>
            </a:r>
            <a:r>
              <a:rPr lang="ro-RO" dirty="0"/>
              <a:t>de </a:t>
            </a:r>
            <a:r>
              <a:rPr lang="ro-RO" dirty="0" smtClean="0"/>
              <a:t>lumină naturală, apă </a:t>
            </a:r>
            <a:r>
              <a:rPr lang="ro-RO" dirty="0"/>
              <a:t>din </a:t>
            </a:r>
            <a:r>
              <a:rPr lang="ro-RO" dirty="0" smtClean="0"/>
              <a:t>precipitații + </a:t>
            </a:r>
            <a:r>
              <a:rPr lang="ro-RO" dirty="0"/>
              <a:t>irigare </a:t>
            </a:r>
            <a:r>
              <a:rPr lang="ro-RO" dirty="0" smtClean="0"/>
              <a:t>(HL+WW); 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ro-RO" dirty="0" smtClean="0"/>
              <a:t> plante menținute în condiții de lumină naturală şi apă numai din precipitații (HL+LW); 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ro-RO" dirty="0"/>
              <a:t> </a:t>
            </a:r>
            <a:r>
              <a:rPr lang="ro-RO" dirty="0" smtClean="0"/>
              <a:t>plante menținute la umbră, care au primit 25% din cantitatea de lumină naturală, apă din precipitații + irigare (LL+WW) și </a:t>
            </a:r>
            <a:endParaRPr lang="ro-RO" dirty="0"/>
          </a:p>
          <a:p>
            <a:pPr marL="342900" indent="-342900" algn="just">
              <a:buFont typeface="+mj-lt"/>
              <a:buAutoNum type="alphaLcParenR"/>
            </a:pPr>
            <a:r>
              <a:rPr lang="ro-RO" dirty="0" smtClean="0"/>
              <a:t> plante menținute la umbră, care au primit 25% din cantitatea de lumină naturală și apă numai din precipitații (LL+LW).</a:t>
            </a:r>
          </a:p>
          <a:p>
            <a:pPr algn="just"/>
            <a:endParaRPr lang="ro-RO" b="1" dirty="0" smtClean="0"/>
          </a:p>
          <a:p>
            <a:pPr algn="just"/>
            <a:r>
              <a:rPr lang="ro-RO" b="1" dirty="0" smtClean="0"/>
              <a:t>Determinări și analize</a:t>
            </a:r>
            <a:endParaRPr lang="ro-RO" b="1" dirty="0"/>
          </a:p>
          <a:p>
            <a:pPr marL="342900" indent="-342900" algn="just">
              <a:buAutoNum type="arabicParenR"/>
            </a:pPr>
            <a:r>
              <a:rPr lang="ro-RO" dirty="0" smtClean="0"/>
              <a:t>S-a determinat producția</a:t>
            </a:r>
            <a:r>
              <a:rPr lang="en-US" dirty="0" smtClean="0"/>
              <a:t> </a:t>
            </a:r>
            <a:r>
              <a:rPr lang="en-US" dirty="0" err="1" smtClean="0"/>
              <a:t>fructe</a:t>
            </a:r>
            <a:r>
              <a:rPr lang="ro-RO" dirty="0" smtClean="0"/>
              <a:t>/plantă/</a:t>
            </a:r>
            <a:r>
              <a:rPr lang="en-US" dirty="0" err="1" smtClean="0"/>
              <a:t>varianta</a:t>
            </a:r>
            <a:r>
              <a:rPr lang="en-US" dirty="0" smtClean="0"/>
              <a:t> </a:t>
            </a:r>
            <a:r>
              <a:rPr lang="en-US" dirty="0" err="1" smtClean="0"/>
              <a:t>experimentala</a:t>
            </a:r>
            <a:r>
              <a:rPr lang="ro-RO" dirty="0" smtClean="0"/>
              <a:t>.</a:t>
            </a:r>
          </a:p>
          <a:p>
            <a:pPr marL="342900" indent="-342900" algn="just">
              <a:buAutoNum type="arabicParenR"/>
            </a:pPr>
            <a:r>
              <a:rPr lang="ro-RO" dirty="0" smtClean="0"/>
              <a:t>S-a determinat greutatea medie a fructelor.</a:t>
            </a:r>
          </a:p>
          <a:p>
            <a:pPr marL="342900" indent="-342900" algn="just">
              <a:buAutoNum type="arabicParenR"/>
            </a:pPr>
            <a:r>
              <a:rPr lang="ro-RO" dirty="0" smtClean="0"/>
              <a:t>Suprafața fructelor, care a fost determinată cu ajutorul programului </a:t>
            </a:r>
            <a:r>
              <a:rPr lang="ro-RO" b="1" i="1" dirty="0" smtClean="0"/>
              <a:t>Image J</a:t>
            </a:r>
            <a:r>
              <a:rPr lang="ro-RO" dirty="0"/>
              <a:t>.</a:t>
            </a:r>
            <a:endParaRPr lang="ro-RO" dirty="0" smtClean="0"/>
          </a:p>
          <a:p>
            <a:pPr marL="342900" indent="-342900" algn="just">
              <a:buAutoNum type="arabicParenR"/>
            </a:pPr>
            <a:r>
              <a:rPr lang="ro-RO" dirty="0" smtClean="0"/>
              <a:t>Substanța uscată solubilă (SUS) și conținutul de </a:t>
            </a:r>
            <a:r>
              <a:rPr lang="en-US" dirty="0" err="1" smtClean="0"/>
              <a:t>zaharoz</a:t>
            </a:r>
            <a:r>
              <a:rPr lang="ro-RO" dirty="0" smtClean="0"/>
              <a:t>ă au fost determinate prin metoda refractometrică.</a:t>
            </a:r>
            <a:endParaRPr lang="ro-RO" dirty="0"/>
          </a:p>
          <a:p>
            <a:pPr marL="342900" indent="-342900" algn="just">
              <a:buAutoNum type="arabicParenR"/>
            </a:pPr>
            <a:r>
              <a:rPr lang="ro-RO" dirty="0" smtClean="0"/>
              <a:t>Aciditatea titrabilă a fructelor a fost determinată prin metoda potențiometrică.</a:t>
            </a:r>
          </a:p>
          <a:p>
            <a:pPr marL="342900" indent="-342900" algn="just">
              <a:buAutoNum type="arabicParenR"/>
            </a:pPr>
            <a:r>
              <a:rPr lang="ro-RO" dirty="0" smtClean="0"/>
              <a:t>Conținutul total de compuși fenolici a fost determinat prin metoda </a:t>
            </a:r>
            <a:r>
              <a:rPr lang="en-US" dirty="0" err="1" smtClean="0"/>
              <a:t>Folin–Cioc</a:t>
            </a:r>
            <a:r>
              <a:rPr lang="ro-RO" dirty="0" smtClean="0"/>
              <a:t>â</a:t>
            </a:r>
            <a:r>
              <a:rPr lang="en-US" dirty="0" err="1" smtClean="0"/>
              <a:t>lteu</a:t>
            </a:r>
            <a:r>
              <a:rPr lang="en-US" dirty="0" smtClean="0"/>
              <a:t> </a:t>
            </a:r>
            <a:r>
              <a:rPr lang="ro-RO" dirty="0" smtClean="0"/>
              <a:t> utilizând ca </a:t>
            </a:r>
            <a:r>
              <a:rPr lang="en-US" dirty="0" smtClean="0"/>
              <a:t>standard</a:t>
            </a:r>
            <a:r>
              <a:rPr lang="ro-RO" dirty="0" smtClean="0"/>
              <a:t> acidul </a:t>
            </a:r>
            <a:r>
              <a:rPr lang="en-US" dirty="0" err="1" smtClean="0"/>
              <a:t>galic</a:t>
            </a:r>
            <a:r>
              <a:rPr lang="en-US" dirty="0" smtClean="0"/>
              <a:t>.</a:t>
            </a:r>
            <a:endParaRPr lang="ro-RO" dirty="0" smtClean="0"/>
          </a:p>
          <a:p>
            <a:pPr marL="342900" indent="-342900" algn="just">
              <a:buAutoNum type="arabicParenR"/>
            </a:pPr>
            <a:r>
              <a:rPr lang="ro-RO" dirty="0" smtClean="0"/>
              <a:t>Conținutul total de antociani a fost determinat prin metoda </a:t>
            </a:r>
            <a:r>
              <a:rPr lang="en-US" dirty="0" smtClean="0"/>
              <a:t>pH-dif</a:t>
            </a:r>
            <a:r>
              <a:rPr lang="ro-RO" dirty="0" smtClean="0"/>
              <a:t>erențială.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2852936"/>
            <a:ext cx="40324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Fig. </a:t>
            </a:r>
            <a:r>
              <a:rPr lang="ro-RO" sz="1400" dirty="0"/>
              <a:t>1. </a:t>
            </a:r>
            <a:r>
              <a:rPr lang="ro-RO" sz="1400" dirty="0" smtClean="0"/>
              <a:t>Producția de fructe obținută de la plante irigate și neirigate menținute în condiții de </a:t>
            </a:r>
          </a:p>
          <a:p>
            <a:pPr algn="ctr"/>
            <a:r>
              <a:rPr lang="ro-RO" sz="1400" dirty="0" smtClean="0"/>
              <a:t>lumină naturală și umbră.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44008" y="2852936"/>
            <a:ext cx="42484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Fig. 2. </a:t>
            </a:r>
            <a:r>
              <a:rPr lang="ro-RO" sz="1400" dirty="0" smtClean="0"/>
              <a:t> Suprafața medie a fructelor obținute de la plante irigate și neirigate menținute în condiții de </a:t>
            </a:r>
          </a:p>
          <a:p>
            <a:pPr algn="ctr"/>
            <a:r>
              <a:rPr lang="ro-RO" sz="1400" dirty="0" smtClean="0"/>
              <a:t>lumină naturală și umbră.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754" y="132999"/>
            <a:ext cx="9009023" cy="27089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79512" y="3789040"/>
            <a:ext cx="8964488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400" b="1" dirty="0" smtClean="0"/>
              <a:t>Producția de fructe </a:t>
            </a:r>
            <a:endParaRPr lang="en-US" sz="1400" b="1" dirty="0" smtClean="0"/>
          </a:p>
          <a:p>
            <a:endParaRPr lang="en-US" sz="1400" b="1" dirty="0" smtClean="0"/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N</a:t>
            </a:r>
            <a:r>
              <a:rPr lang="ro-RO" sz="1400" dirty="0" smtClean="0"/>
              <a:t>et superioară la variantele neumbrite (</a:t>
            </a:r>
            <a:r>
              <a:rPr lang="ro-RO" sz="1400" dirty="0" smtClean="0">
                <a:solidFill>
                  <a:srgbClr val="FF0000"/>
                </a:solidFill>
              </a:rPr>
              <a:t>HL</a:t>
            </a:r>
            <a:r>
              <a:rPr lang="ro-RO" sz="1400" dirty="0" smtClean="0"/>
              <a:t>)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r>
              <a:rPr lang="ro-RO" sz="1400" dirty="0" smtClean="0"/>
              <a:t> comparativ cu variantele umbrite (</a:t>
            </a:r>
            <a:r>
              <a:rPr lang="ro-RO" sz="1400" dirty="0" smtClean="0">
                <a:solidFill>
                  <a:srgbClr val="FF0000"/>
                </a:solidFill>
              </a:rPr>
              <a:t>LL</a:t>
            </a:r>
            <a:r>
              <a:rPr lang="ro-RO" sz="1400" dirty="0" smtClean="0"/>
              <a:t>)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en-US" sz="1400" dirty="0" err="1" smtClean="0"/>
              <a:t>Soiul</a:t>
            </a:r>
            <a:r>
              <a:rPr lang="en-US" sz="1400" dirty="0" smtClean="0"/>
              <a:t> </a:t>
            </a:r>
            <a:r>
              <a:rPr lang="en-US" sz="1400" dirty="0" err="1" smtClean="0"/>
              <a:t>Thornfree</a:t>
            </a:r>
            <a:r>
              <a:rPr lang="en-US" sz="1400" dirty="0" smtClean="0"/>
              <a:t> a </a:t>
            </a:r>
            <a:r>
              <a:rPr lang="en-US" sz="1400" dirty="0" err="1" smtClean="0"/>
              <a:t>avut</a:t>
            </a:r>
            <a:r>
              <a:rPr lang="en-US" sz="1400" dirty="0" smtClean="0"/>
              <a:t> o </a:t>
            </a:r>
            <a:r>
              <a:rPr lang="en-US" sz="1400" dirty="0" err="1" smtClean="0"/>
              <a:t>productie</a:t>
            </a:r>
            <a:r>
              <a:rPr lang="en-US" sz="1400" dirty="0" smtClean="0"/>
              <a:t> </a:t>
            </a:r>
            <a:r>
              <a:rPr lang="en-US" sz="1400" dirty="0" err="1" smtClean="0"/>
              <a:t>mai</a:t>
            </a:r>
            <a:r>
              <a:rPr lang="en-US" sz="1400" dirty="0" smtClean="0"/>
              <a:t> </a:t>
            </a:r>
            <a:r>
              <a:rPr lang="en-US" sz="1400" dirty="0" err="1" smtClean="0"/>
              <a:t>ridicata</a:t>
            </a:r>
            <a:r>
              <a:rPr lang="en-US" sz="1400" dirty="0" smtClean="0"/>
              <a:t> </a:t>
            </a:r>
            <a:r>
              <a:rPr lang="en-US" sz="1400" dirty="0" err="1" smtClean="0"/>
              <a:t>decat</a:t>
            </a:r>
            <a:r>
              <a:rPr lang="en-US" sz="1400" dirty="0" smtClean="0"/>
              <a:t> </a:t>
            </a:r>
            <a:r>
              <a:rPr lang="en-US" sz="1400" dirty="0" err="1" smtClean="0"/>
              <a:t>Lochness</a:t>
            </a:r>
            <a:r>
              <a:rPr lang="en-US" sz="1400" dirty="0" smtClean="0"/>
              <a:t> </a:t>
            </a:r>
            <a:r>
              <a:rPr lang="en-US" sz="1400" dirty="0" err="1" smtClean="0"/>
              <a:t>atat</a:t>
            </a:r>
            <a:r>
              <a:rPr lang="en-US" sz="1400" dirty="0" smtClean="0"/>
              <a:t> </a:t>
            </a:r>
            <a:r>
              <a:rPr lang="ro-RO" sz="1400" dirty="0" smtClean="0"/>
              <a:t>în cazul variantelor  neumrite (HL)</a:t>
            </a:r>
            <a:r>
              <a:rPr lang="en-US" sz="1400" dirty="0" smtClean="0"/>
              <a:t> cat </a:t>
            </a:r>
            <a:r>
              <a:rPr lang="en-US" sz="1400" dirty="0" err="1" smtClean="0"/>
              <a:t>si</a:t>
            </a:r>
            <a:r>
              <a:rPr lang="en-US" sz="1400" dirty="0" smtClean="0"/>
              <a:t> </a:t>
            </a:r>
            <a:r>
              <a:rPr lang="ro-RO" sz="1400" dirty="0" smtClean="0"/>
              <a:t>umbrite (L</a:t>
            </a:r>
            <a:r>
              <a:rPr lang="en-US" sz="1400" dirty="0" smtClean="0"/>
              <a:t>L</a:t>
            </a:r>
            <a:r>
              <a:rPr lang="ro-RO" sz="1400" dirty="0" smtClean="0"/>
              <a:t>)</a:t>
            </a:r>
            <a:endParaRPr lang="en-US" sz="1400" dirty="0" smtClean="0"/>
          </a:p>
          <a:p>
            <a:pPr lvl="0">
              <a:buFont typeface="Arial" pitchFamily="34" charset="0"/>
              <a:buChar char="•"/>
            </a:pPr>
            <a:r>
              <a:rPr lang="ro-RO" sz="1400" dirty="0" smtClean="0">
                <a:solidFill>
                  <a:prstClr val="black"/>
                </a:solidFill>
              </a:rPr>
              <a:t>În cadrul variantelor HL producția soiului Thornfree a scăzut cu </a:t>
            </a:r>
            <a:r>
              <a:rPr lang="ro-RO" sz="1400" b="1" dirty="0" smtClean="0">
                <a:solidFill>
                  <a:prstClr val="black"/>
                </a:solidFill>
              </a:rPr>
              <a:t>14%</a:t>
            </a:r>
            <a:r>
              <a:rPr lang="ro-RO" sz="1400" dirty="0" smtClean="0">
                <a:solidFill>
                  <a:prstClr val="black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r>
              <a:rPr lang="ro-RO" sz="1400" dirty="0" smtClean="0">
                <a:solidFill>
                  <a:prstClr val="black"/>
                </a:solidFill>
              </a:rPr>
              <a:t>la varianta neirigată (LW</a:t>
            </a:r>
            <a:r>
              <a:rPr lang="ro-RO" sz="1400" dirty="0" smtClean="0"/>
              <a:t>)</a:t>
            </a:r>
            <a:r>
              <a:rPr lang="en-US" sz="1400" dirty="0" smtClean="0"/>
              <a:t>,</a:t>
            </a:r>
            <a:r>
              <a:rPr lang="ro-RO" sz="1400" dirty="0" smtClean="0"/>
              <a:t> </a:t>
            </a:r>
            <a:r>
              <a:rPr lang="ro-RO" sz="1400" dirty="0" smtClean="0">
                <a:solidFill>
                  <a:prstClr val="black"/>
                </a:solidFill>
              </a:rPr>
              <a:t>iar producția soiului Lochness cu </a:t>
            </a:r>
            <a:r>
              <a:rPr lang="ro-RO" sz="1400" b="1" dirty="0" smtClean="0">
                <a:solidFill>
                  <a:prstClr val="black"/>
                </a:solidFill>
              </a:rPr>
              <a:t>9%</a:t>
            </a:r>
            <a:r>
              <a:rPr lang="ro-RO" sz="1400" dirty="0" smtClean="0">
                <a:solidFill>
                  <a:prstClr val="black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r>
              <a:rPr lang="ro-RO" sz="1400" dirty="0" smtClean="0">
                <a:solidFill>
                  <a:prstClr val="black"/>
                </a:solidFill>
              </a:rPr>
              <a:t> </a:t>
            </a:r>
            <a:endParaRPr lang="en-US" sz="1400" dirty="0" smtClean="0">
              <a:solidFill>
                <a:prstClr val="black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</a:rPr>
              <a:t>In </a:t>
            </a:r>
            <a:r>
              <a:rPr lang="en-US" sz="1400" dirty="0" err="1" smtClean="0">
                <a:solidFill>
                  <a:prstClr val="black"/>
                </a:solidFill>
              </a:rPr>
              <a:t>conditii</a:t>
            </a:r>
            <a:r>
              <a:rPr lang="en-US" sz="1400" dirty="0" smtClean="0">
                <a:solidFill>
                  <a:prstClr val="black"/>
                </a:solidFill>
              </a:rPr>
              <a:t> de </a:t>
            </a:r>
            <a:r>
              <a:rPr lang="ro-RO" sz="1400" dirty="0" smtClean="0">
                <a:solidFill>
                  <a:prstClr val="black"/>
                </a:solidFill>
              </a:rPr>
              <a:t>umbră (</a:t>
            </a:r>
            <a:r>
              <a:rPr lang="en-US" sz="1400" dirty="0" smtClean="0">
                <a:solidFill>
                  <a:prstClr val="black"/>
                </a:solidFill>
              </a:rPr>
              <a:t>LL</a:t>
            </a:r>
            <a:r>
              <a:rPr lang="ro-RO" sz="1400" dirty="0" smtClean="0">
                <a:solidFill>
                  <a:prstClr val="black"/>
                </a:solidFill>
              </a:rPr>
              <a:t>)</a:t>
            </a:r>
            <a:r>
              <a:rPr lang="en-US" sz="1400" dirty="0" smtClean="0">
                <a:solidFill>
                  <a:prstClr val="black"/>
                </a:solidFill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</a:rPr>
              <a:t>varianta</a:t>
            </a:r>
            <a:r>
              <a:rPr lang="en-US" sz="1400" dirty="0" smtClean="0">
                <a:solidFill>
                  <a:prstClr val="black"/>
                </a:solidFill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</a:rPr>
              <a:t>neirigata</a:t>
            </a:r>
            <a:r>
              <a:rPr lang="en-US" sz="1400" dirty="0" smtClean="0">
                <a:solidFill>
                  <a:prstClr val="black"/>
                </a:solidFill>
              </a:rPr>
              <a:t> de </a:t>
            </a:r>
            <a:r>
              <a:rPr lang="en-US" sz="1400" dirty="0" err="1" smtClean="0">
                <a:solidFill>
                  <a:prstClr val="black"/>
                </a:solidFill>
              </a:rPr>
              <a:t>Lochness</a:t>
            </a:r>
            <a:r>
              <a:rPr lang="en-US" sz="1400" dirty="0" smtClean="0">
                <a:solidFill>
                  <a:prstClr val="black"/>
                </a:solidFill>
              </a:rPr>
              <a:t> a </a:t>
            </a:r>
            <a:r>
              <a:rPr lang="ro-RO" sz="1400" dirty="0" smtClean="0">
                <a:solidFill>
                  <a:prstClr val="black"/>
                </a:solidFill>
              </a:rPr>
              <a:t>avut</a:t>
            </a:r>
            <a:r>
              <a:rPr lang="en-US" sz="1400" dirty="0" smtClean="0">
                <a:solidFill>
                  <a:prstClr val="black"/>
                </a:solidFill>
              </a:rPr>
              <a:t> o </a:t>
            </a:r>
            <a:r>
              <a:rPr lang="en-US" sz="1400" dirty="0" err="1" smtClean="0">
                <a:solidFill>
                  <a:prstClr val="black"/>
                </a:solidFill>
              </a:rPr>
              <a:t>productie</a:t>
            </a:r>
            <a:r>
              <a:rPr lang="en-US" sz="1400" dirty="0" smtClean="0">
                <a:solidFill>
                  <a:prstClr val="black"/>
                </a:solidFill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</a:rPr>
              <a:t>mai</a:t>
            </a:r>
            <a:r>
              <a:rPr lang="en-US" sz="1400" dirty="0" smtClean="0">
                <a:solidFill>
                  <a:prstClr val="black"/>
                </a:solidFill>
              </a:rPr>
              <a:t> mare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r>
              <a:rPr lang="en-US" sz="1400" dirty="0" smtClean="0">
                <a:solidFill>
                  <a:prstClr val="black"/>
                </a:solidFill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</a:rPr>
              <a:t>decat</a:t>
            </a:r>
            <a:r>
              <a:rPr lang="en-US" sz="1400" dirty="0" smtClean="0">
                <a:solidFill>
                  <a:prstClr val="black"/>
                </a:solidFill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</a:rPr>
              <a:t>vrianta</a:t>
            </a:r>
            <a:r>
              <a:rPr lang="en-US" sz="1400" dirty="0" smtClean="0">
                <a:solidFill>
                  <a:prstClr val="black"/>
                </a:solidFill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</a:rPr>
              <a:t>irigata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r>
              <a:rPr lang="en-US" sz="1400" dirty="0" smtClean="0">
                <a:solidFill>
                  <a:prstClr val="black"/>
                </a:solidFill>
              </a:rPr>
              <a:t>. </a:t>
            </a:r>
          </a:p>
        </p:txBody>
      </p:sp>
      <p:sp>
        <p:nvSpPr>
          <p:cNvPr id="11" name="Left Brace 10"/>
          <p:cNvSpPr/>
          <p:nvPr/>
        </p:nvSpPr>
        <p:spPr>
          <a:xfrm rot="5400000">
            <a:off x="1403648" y="-315416"/>
            <a:ext cx="216024" cy="1512168"/>
          </a:xfrm>
          <a:prstGeom prst="leftBrac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/>
          <p:cNvSpPr/>
          <p:nvPr/>
        </p:nvSpPr>
        <p:spPr>
          <a:xfrm rot="5400000">
            <a:off x="2907752" y="1016732"/>
            <a:ext cx="216024" cy="1296144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904703" y="620688"/>
            <a:ext cx="136815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83568" y="1556792"/>
            <a:ext cx="1368152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251520" y="5688449"/>
            <a:ext cx="8640960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S</a:t>
            </a:r>
            <a:r>
              <a:rPr lang="ro-RO" sz="1400" b="1" dirty="0" smtClean="0"/>
              <a:t>uprafața medie a fructelor</a:t>
            </a:r>
            <a:endParaRPr lang="en-US" sz="1400" b="1" dirty="0" smtClean="0"/>
          </a:p>
          <a:p>
            <a:endParaRPr lang="en-US" sz="1400" b="1" dirty="0" smtClean="0"/>
          </a:p>
          <a:p>
            <a:pPr>
              <a:buFont typeface="Arial" pitchFamily="34" charset="0"/>
              <a:buChar char="•"/>
            </a:pPr>
            <a:r>
              <a:rPr lang="en-US" sz="1400" dirty="0" err="1" smtClean="0"/>
              <a:t>Scade</a:t>
            </a:r>
            <a:r>
              <a:rPr lang="en-US" sz="1400" dirty="0" smtClean="0"/>
              <a:t> </a:t>
            </a:r>
            <a:r>
              <a:rPr lang="ro-RO" sz="1400" dirty="0" smtClean="0"/>
              <a:t>î</a:t>
            </a:r>
            <a:r>
              <a:rPr lang="en-US" sz="1400" dirty="0" smtClean="0"/>
              <a:t>n </a:t>
            </a:r>
            <a:r>
              <a:rPr lang="en-US" sz="1400" dirty="0" err="1" smtClean="0"/>
              <a:t>condi</a:t>
            </a:r>
            <a:r>
              <a:rPr lang="ro-RO" sz="1400" dirty="0" smtClean="0"/>
              <a:t>ţ</a:t>
            </a:r>
            <a:r>
              <a:rPr lang="en-US" sz="1400" dirty="0" smtClean="0"/>
              <a:t>ii de </a:t>
            </a:r>
            <a:r>
              <a:rPr lang="ro-RO" sz="1400" dirty="0" smtClean="0"/>
              <a:t>umbră şi </a:t>
            </a:r>
            <a:r>
              <a:rPr lang="en-US" sz="1400" dirty="0" smtClean="0"/>
              <a:t>deficit </a:t>
            </a:r>
            <a:r>
              <a:rPr lang="en-US" sz="1400" dirty="0" err="1" smtClean="0"/>
              <a:t>hidric</a:t>
            </a:r>
            <a:r>
              <a:rPr lang="en-US" sz="1400" dirty="0" smtClean="0"/>
              <a:t> </a:t>
            </a:r>
            <a:r>
              <a:rPr lang="ro-RO" sz="1400" dirty="0" smtClean="0"/>
              <a:t>(LW+</a:t>
            </a:r>
            <a:r>
              <a:rPr lang="en-US" sz="1400" dirty="0" smtClean="0"/>
              <a:t>LL</a:t>
            </a:r>
            <a:r>
              <a:rPr lang="ro-RO" sz="1400" dirty="0" smtClean="0"/>
              <a:t>)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r>
              <a:rPr lang="en-US" sz="1400" dirty="0" smtClean="0"/>
              <a:t> la </a:t>
            </a:r>
            <a:r>
              <a:rPr lang="ro-RO" sz="1400" dirty="0" smtClean="0"/>
              <a:t>soiul </a:t>
            </a:r>
            <a:r>
              <a:rPr lang="en-US" sz="1400" dirty="0" err="1" smtClean="0"/>
              <a:t>Thornfree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ro-RO" sz="1400" dirty="0" smtClean="0"/>
              <a:t> </a:t>
            </a:r>
            <a:r>
              <a:rPr lang="en-US" sz="1400" dirty="0" smtClean="0"/>
              <a:t>L</a:t>
            </a:r>
            <a:r>
              <a:rPr lang="ro-RO" sz="1400" dirty="0" smtClean="0"/>
              <a:t>a soiul Lochness aceasta a fost cu aproximativ 15% mai mare în cazul variantei neumbrite şi neirigate (HL+LW)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endParaRPr lang="en-US" sz="1400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131840" y="2060848"/>
            <a:ext cx="144016" cy="36004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267744" y="2073727"/>
            <a:ext cx="144016" cy="36004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164288" y="836712"/>
            <a:ext cx="792088" cy="36004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5508104" y="908720"/>
            <a:ext cx="720080" cy="288032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allAtOnce" animBg="1"/>
      <p:bldP spid="11" grpId="0" uiExpand="1" animBg="1"/>
      <p:bldP spid="12" grpId="0" uiExpand="1" animBg="1"/>
      <p:bldP spid="33" grpId="0" animBg="1"/>
      <p:bldP spid="34" grpId="0" animBg="1"/>
      <p:bldP spid="35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2780928"/>
            <a:ext cx="4320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Fig.</a:t>
            </a:r>
            <a:r>
              <a:rPr lang="ro-RO" sz="1400" dirty="0"/>
              <a:t>3. </a:t>
            </a:r>
            <a:r>
              <a:rPr lang="ro-RO" sz="1400" dirty="0" smtClean="0"/>
              <a:t>Greutatea medie a fructelor obținute de la plante irigate și neirigate menținute în condiții de </a:t>
            </a:r>
          </a:p>
          <a:p>
            <a:pPr algn="ctr"/>
            <a:r>
              <a:rPr lang="ro-RO" sz="1400" dirty="0" smtClean="0"/>
              <a:t>lumină naturală și umbră.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2780928"/>
            <a:ext cx="43924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Fig.</a:t>
            </a:r>
            <a:r>
              <a:rPr lang="ro-RO" sz="1400" dirty="0"/>
              <a:t>4. </a:t>
            </a:r>
            <a:r>
              <a:rPr lang="ro-RO" sz="1400" dirty="0" smtClean="0"/>
              <a:t>Conținutul de substanță uscată solubilă (SUS) din sucul de fructe obținute de la plante irigate și neirigate menținute în condiții de lumină naturală și umbră.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47" y="88136"/>
            <a:ext cx="9009023" cy="27089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23528" y="3861048"/>
            <a:ext cx="8496944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G</a:t>
            </a:r>
            <a:r>
              <a:rPr lang="ro-RO" sz="1400" b="1" dirty="0" smtClean="0"/>
              <a:t>reutatea medie a fructelor</a:t>
            </a:r>
            <a:endParaRPr lang="en-US" sz="1400" b="1" dirty="0" smtClean="0"/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In </a:t>
            </a:r>
            <a:r>
              <a:rPr lang="en-US" sz="1400" dirty="0" err="1" smtClean="0"/>
              <a:t>conditii</a:t>
            </a:r>
            <a:r>
              <a:rPr lang="en-US" sz="1400" dirty="0" smtClean="0"/>
              <a:t> de </a:t>
            </a:r>
            <a:r>
              <a:rPr lang="en-US" sz="1400" dirty="0" err="1" smtClean="0"/>
              <a:t>irigare</a:t>
            </a:r>
            <a:r>
              <a:rPr lang="en-US" sz="1400" dirty="0" smtClean="0"/>
              <a:t> </a:t>
            </a:r>
            <a:r>
              <a:rPr lang="ro-RO" sz="1400" dirty="0" smtClean="0"/>
              <a:t>a fost</a:t>
            </a:r>
            <a:r>
              <a:rPr lang="en-US" sz="1400" dirty="0" smtClean="0"/>
              <a:t> </a:t>
            </a:r>
            <a:r>
              <a:rPr lang="en-US" sz="1400" dirty="0" err="1" smtClean="0"/>
              <a:t>mai</a:t>
            </a:r>
            <a:r>
              <a:rPr lang="en-US" sz="1400" dirty="0" smtClean="0"/>
              <a:t> mare la </a:t>
            </a:r>
            <a:r>
              <a:rPr lang="ro-RO" sz="1400" dirty="0" smtClean="0"/>
              <a:t> soiul </a:t>
            </a:r>
            <a:r>
              <a:rPr lang="en-US" sz="1400" dirty="0" err="1" smtClean="0"/>
              <a:t>Thornfree</a:t>
            </a:r>
            <a:r>
              <a:rPr lang="en-US" sz="1400" dirty="0" smtClean="0"/>
              <a:t> </a:t>
            </a:r>
            <a:r>
              <a:rPr lang="en-US" sz="1400" dirty="0" err="1" smtClean="0"/>
              <a:t>decat</a:t>
            </a:r>
            <a:r>
              <a:rPr lang="en-US" sz="1400" dirty="0" smtClean="0"/>
              <a:t> la </a:t>
            </a:r>
            <a:r>
              <a:rPr lang="ro-RO" sz="1400" dirty="0" smtClean="0"/>
              <a:t>soiul </a:t>
            </a:r>
            <a:r>
              <a:rPr lang="en-US" sz="1400" dirty="0" err="1" smtClean="0"/>
              <a:t>Lochness</a:t>
            </a:r>
            <a:r>
              <a:rPr lang="en-US" sz="1400" dirty="0" smtClean="0"/>
              <a:t> </a:t>
            </a:r>
            <a:r>
              <a:rPr lang="en-US" sz="1400" dirty="0" err="1" smtClean="0"/>
              <a:t>mai</a:t>
            </a:r>
            <a:r>
              <a:rPr lang="en-US" sz="1400" dirty="0" smtClean="0"/>
              <a:t> ales la </a:t>
            </a:r>
            <a:r>
              <a:rPr lang="ro-RO" sz="1400" dirty="0" smtClean="0"/>
              <a:t>varianta umbrită (</a:t>
            </a:r>
            <a:r>
              <a:rPr lang="en-US" sz="1400" dirty="0" smtClean="0"/>
              <a:t>LL</a:t>
            </a:r>
            <a:r>
              <a:rPr lang="ro-RO" sz="1400" dirty="0" smtClean="0"/>
              <a:t>)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ro-RO" sz="1400" dirty="0" smtClean="0"/>
              <a:t> </a:t>
            </a:r>
            <a:r>
              <a:rPr lang="en-US" sz="1400" dirty="0" smtClean="0"/>
              <a:t>In </a:t>
            </a:r>
            <a:r>
              <a:rPr lang="en-US" sz="1400" dirty="0" err="1" smtClean="0"/>
              <a:t>conditii</a:t>
            </a:r>
            <a:r>
              <a:rPr lang="en-US" sz="1400" dirty="0" smtClean="0"/>
              <a:t> de </a:t>
            </a:r>
            <a:r>
              <a:rPr lang="ro-RO" sz="1400" dirty="0" smtClean="0"/>
              <a:t>umbră şi </a:t>
            </a:r>
            <a:r>
              <a:rPr lang="en-US" sz="1400" dirty="0" smtClean="0"/>
              <a:t>deficit </a:t>
            </a:r>
            <a:r>
              <a:rPr lang="en-US" sz="1400" dirty="0" err="1" smtClean="0"/>
              <a:t>hidric</a:t>
            </a:r>
            <a:r>
              <a:rPr lang="ro-RO" sz="1400" dirty="0" smtClean="0"/>
              <a:t> (LL+LW) a scăzut cu aproximativ </a:t>
            </a:r>
            <a:r>
              <a:rPr lang="ro-RO" sz="1400" b="1" dirty="0" smtClean="0"/>
              <a:t>20%</a:t>
            </a:r>
            <a:r>
              <a:rPr lang="en-US" sz="1400" b="1" dirty="0" smtClean="0">
                <a:solidFill>
                  <a:srgbClr val="FF0000"/>
                </a:solidFill>
              </a:rPr>
              <a:t>*</a:t>
            </a:r>
            <a:r>
              <a:rPr lang="ro-RO" sz="1400" dirty="0" smtClean="0"/>
              <a:t> la soiul Thornfree și a crescut cu </a:t>
            </a:r>
            <a:r>
              <a:rPr lang="ro-RO" sz="1400" b="1" dirty="0" smtClean="0"/>
              <a:t>35%</a:t>
            </a:r>
            <a:r>
              <a:rPr lang="en-US" sz="1400" b="1" dirty="0" smtClean="0">
                <a:solidFill>
                  <a:srgbClr val="FF0000"/>
                </a:solidFill>
              </a:rPr>
              <a:t>*</a:t>
            </a:r>
            <a:r>
              <a:rPr lang="en-US" sz="1400" dirty="0" smtClean="0"/>
              <a:t> </a:t>
            </a:r>
            <a:r>
              <a:rPr lang="ro-RO" sz="1400" dirty="0" smtClean="0"/>
              <a:t> la soiul  Lochness</a:t>
            </a:r>
            <a:endParaRPr lang="en-US" sz="14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555776" y="548680"/>
            <a:ext cx="864096" cy="36004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2411760" y="1124744"/>
            <a:ext cx="792088" cy="36004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eft Brace 10"/>
          <p:cNvSpPr/>
          <p:nvPr/>
        </p:nvSpPr>
        <p:spPr>
          <a:xfrm rot="5400000">
            <a:off x="5778134" y="-297414"/>
            <a:ext cx="252028" cy="1224136"/>
          </a:xfrm>
          <a:prstGeom prst="leftBrac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/>
          <p:cNvSpPr/>
          <p:nvPr/>
        </p:nvSpPr>
        <p:spPr>
          <a:xfrm rot="5400000">
            <a:off x="7290302" y="458670"/>
            <a:ext cx="252028" cy="1224136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23528" y="4941168"/>
            <a:ext cx="849694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400" b="1" dirty="0" smtClean="0"/>
              <a:t>Conținutul de substanță uscată solubilă </a:t>
            </a:r>
            <a:r>
              <a:rPr lang="en-US" sz="1400" b="1" dirty="0" smtClean="0"/>
              <a:t>(SUS)</a:t>
            </a:r>
          </a:p>
          <a:p>
            <a:endParaRPr lang="en-US" sz="1400" b="1" dirty="0" smtClean="0"/>
          </a:p>
          <a:p>
            <a:pPr>
              <a:buFont typeface="Arial" pitchFamily="34" charset="0"/>
              <a:buChar char="•"/>
            </a:pPr>
            <a:r>
              <a:rPr lang="ro-RO" sz="1400" dirty="0" smtClean="0"/>
              <a:t>Este semnificativ mai mare în cazul variantelor neumbrite (HL)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r>
              <a:rPr lang="ro-RO" sz="1400" dirty="0" smtClean="0"/>
              <a:t> comparativ cu variantele umbrite (LL)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ro-RO" sz="1400" dirty="0" smtClean="0"/>
              <a:t>De asemenea, SUS e</a:t>
            </a:r>
            <a:r>
              <a:rPr lang="en-US" sz="1400" dirty="0" err="1" smtClean="0"/>
              <a:t>ste</a:t>
            </a:r>
            <a:r>
              <a:rPr lang="en-US" sz="1400" dirty="0" smtClean="0"/>
              <a:t> </a:t>
            </a:r>
            <a:r>
              <a:rPr lang="en-US" sz="1400" dirty="0" err="1" smtClean="0"/>
              <a:t>mai</a:t>
            </a:r>
            <a:r>
              <a:rPr lang="en-US" sz="1400" dirty="0" smtClean="0"/>
              <a:t> mare </a:t>
            </a:r>
            <a:r>
              <a:rPr lang="ro-RO" sz="1400" dirty="0" smtClean="0"/>
              <a:t>în sucul de</a:t>
            </a:r>
            <a:r>
              <a:rPr lang="en-US" sz="1400" dirty="0" smtClean="0"/>
              <a:t> </a:t>
            </a:r>
            <a:r>
              <a:rPr lang="ro-RO" sz="1400" dirty="0" smtClean="0"/>
              <a:t>fructele ale soiului </a:t>
            </a:r>
            <a:r>
              <a:rPr lang="en-US" sz="1400" dirty="0" err="1" smtClean="0"/>
              <a:t>Lochness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r>
              <a:rPr lang="en-US" sz="1400" dirty="0" smtClean="0"/>
              <a:t> </a:t>
            </a:r>
            <a:r>
              <a:rPr lang="ro-RO" sz="1400" dirty="0" smtClean="0"/>
              <a:t>comparativ cu  </a:t>
            </a:r>
            <a:r>
              <a:rPr lang="en-US" sz="1400" dirty="0" err="1" smtClean="0"/>
              <a:t>Thornfree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r>
              <a:rPr lang="en-US" sz="1400" dirty="0" smtClean="0"/>
              <a:t> </a:t>
            </a:r>
            <a:r>
              <a:rPr lang="en-US" sz="1400" dirty="0" err="1" smtClean="0"/>
              <a:t>mai</a:t>
            </a:r>
            <a:r>
              <a:rPr lang="en-US" sz="1400" dirty="0" smtClean="0"/>
              <a:t> ales la </a:t>
            </a:r>
            <a:r>
              <a:rPr lang="ro-RO" sz="1400" dirty="0" smtClean="0"/>
              <a:t>variantele neumbrite (</a:t>
            </a:r>
            <a:r>
              <a:rPr lang="en-US" sz="1400" dirty="0" smtClean="0"/>
              <a:t>HL</a:t>
            </a:r>
            <a:r>
              <a:rPr lang="ro-RO" sz="1400" dirty="0" smtClean="0"/>
              <a:t>)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Con</a:t>
            </a:r>
            <a:r>
              <a:rPr lang="ro-RO" sz="1400" dirty="0" smtClean="0"/>
              <a:t>ţinutul de SUS s</a:t>
            </a:r>
            <a:r>
              <a:rPr lang="en-US" sz="1400" dirty="0" err="1" smtClean="0"/>
              <a:t>cade</a:t>
            </a:r>
            <a:r>
              <a:rPr lang="en-US" sz="1400" dirty="0" smtClean="0"/>
              <a:t> </a:t>
            </a:r>
            <a:r>
              <a:rPr lang="en-US" sz="1400" dirty="0" err="1" smtClean="0"/>
              <a:t>semnificativ</a:t>
            </a:r>
            <a:r>
              <a:rPr lang="en-US" sz="1400" dirty="0" smtClean="0"/>
              <a:t> </a:t>
            </a:r>
            <a:r>
              <a:rPr lang="ro-RO" sz="1400" dirty="0" smtClean="0"/>
              <a:t>în condiţii de umbră şi</a:t>
            </a:r>
            <a:r>
              <a:rPr lang="en-US" sz="1400" dirty="0" smtClean="0"/>
              <a:t> deficit </a:t>
            </a:r>
            <a:r>
              <a:rPr lang="en-US" sz="1400" dirty="0" err="1" smtClean="0"/>
              <a:t>hidric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14" name="Left Brace 13"/>
          <p:cNvSpPr/>
          <p:nvPr/>
        </p:nvSpPr>
        <p:spPr>
          <a:xfrm rot="5400000">
            <a:off x="2445228" y="11156"/>
            <a:ext cx="193712" cy="548680"/>
          </a:xfrm>
          <a:prstGeom prst="leftBrac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220072" y="404664"/>
            <a:ext cx="1368152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364088" y="1052736"/>
            <a:ext cx="136815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380312" y="1556792"/>
            <a:ext cx="864096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 animBg="1"/>
      <p:bldP spid="11" grpId="0" animBg="1"/>
      <p:bldP spid="12" grpId="0" animBg="1"/>
      <p:bldP spid="13" grpId="0" build="allAtOnce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2780928"/>
            <a:ext cx="4320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Fig.</a:t>
            </a:r>
            <a:r>
              <a:rPr lang="ro-RO" sz="1400" dirty="0"/>
              <a:t>5. </a:t>
            </a:r>
            <a:r>
              <a:rPr lang="ro-RO" sz="1400" dirty="0" smtClean="0"/>
              <a:t>Conținutul de glucide solubile a fructelor recoltate de la plante irigate și neirigate menținute în condiții de </a:t>
            </a:r>
          </a:p>
          <a:p>
            <a:pPr algn="ctr"/>
            <a:r>
              <a:rPr lang="ro-RO" sz="1400" dirty="0" smtClean="0"/>
              <a:t>lumină naturală și umbră.</a:t>
            </a:r>
            <a:endParaRPr lang="en-US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4644008" y="2780928"/>
            <a:ext cx="4320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Fig. </a:t>
            </a:r>
            <a:r>
              <a:rPr lang="ro-RO" sz="1400" dirty="0"/>
              <a:t>6. </a:t>
            </a:r>
            <a:r>
              <a:rPr lang="ro-RO" sz="1400" dirty="0" smtClean="0"/>
              <a:t>Conținutul total de acizi a fructelor recoltate de la plante irigate și neirigate menținute în condiții de </a:t>
            </a:r>
          </a:p>
          <a:p>
            <a:pPr algn="ctr"/>
            <a:r>
              <a:rPr lang="ro-RO" sz="1400" dirty="0" smtClean="0"/>
              <a:t>lumină naturală și umbră.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153" y="66101"/>
            <a:ext cx="8892480" cy="26738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51520" y="3789040"/>
            <a:ext cx="864096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C</a:t>
            </a:r>
            <a:r>
              <a:rPr lang="ro-RO" sz="1400" b="1" dirty="0" smtClean="0"/>
              <a:t>onținutul de zaharoză</a:t>
            </a:r>
            <a:endParaRPr lang="en-US" sz="1400" b="1" dirty="0" smtClean="0"/>
          </a:p>
          <a:p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ro-RO" sz="1400" dirty="0" smtClean="0"/>
              <a:t>De asemenea, a  avut </a:t>
            </a:r>
            <a:r>
              <a:rPr lang="en-US" sz="1400" dirty="0" err="1" smtClean="0"/>
              <a:t>valori</a:t>
            </a:r>
            <a:r>
              <a:rPr lang="en-US" sz="1400" dirty="0" smtClean="0"/>
              <a:t> </a:t>
            </a:r>
            <a:r>
              <a:rPr lang="en-US" sz="1400" dirty="0" err="1" smtClean="0"/>
              <a:t>mai</a:t>
            </a:r>
            <a:r>
              <a:rPr lang="en-US" sz="1400" dirty="0" smtClean="0"/>
              <a:t> </a:t>
            </a:r>
            <a:r>
              <a:rPr lang="en-US" sz="1400" dirty="0" err="1" smtClean="0"/>
              <a:t>mari</a:t>
            </a:r>
            <a:r>
              <a:rPr lang="en-US" sz="1400" dirty="0" smtClean="0"/>
              <a:t> la </a:t>
            </a:r>
            <a:r>
              <a:rPr lang="ro-RO" sz="1400" dirty="0" smtClean="0"/>
              <a:t>variantele neumbrite (</a:t>
            </a:r>
            <a:r>
              <a:rPr lang="en-US" sz="1400" dirty="0" smtClean="0"/>
              <a:t>HL</a:t>
            </a:r>
            <a:r>
              <a:rPr lang="ro-RO" sz="1400" dirty="0" smtClean="0"/>
              <a:t>)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r>
              <a:rPr lang="ro-RO" sz="1400" dirty="0" smtClean="0"/>
              <a:t> comparativ cu variantele umbrite (</a:t>
            </a:r>
            <a:r>
              <a:rPr lang="en-US" sz="1400" dirty="0" smtClean="0"/>
              <a:t>LL</a:t>
            </a:r>
            <a:r>
              <a:rPr lang="ro-RO" sz="1400" dirty="0" smtClean="0"/>
              <a:t>)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ro-RO" sz="1400" dirty="0" smtClean="0"/>
              <a:t>A fost </a:t>
            </a:r>
            <a:r>
              <a:rPr lang="en-US" sz="1400" dirty="0" err="1" smtClean="0"/>
              <a:t>mai</a:t>
            </a:r>
            <a:r>
              <a:rPr lang="en-US" sz="1400" dirty="0" smtClean="0"/>
              <a:t> mare </a:t>
            </a:r>
            <a:r>
              <a:rPr lang="ro-RO" sz="1400" dirty="0" smtClean="0"/>
              <a:t>în fructele soiului</a:t>
            </a:r>
            <a:r>
              <a:rPr lang="en-US" sz="1400" dirty="0" smtClean="0"/>
              <a:t> </a:t>
            </a:r>
            <a:r>
              <a:rPr lang="en-US" sz="1400" dirty="0" err="1" smtClean="0"/>
              <a:t>Lochness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r>
              <a:rPr lang="en-US" sz="1400" dirty="0" smtClean="0"/>
              <a:t>  (</a:t>
            </a:r>
            <a:r>
              <a:rPr lang="ro-RO" sz="1400" dirty="0" smtClean="0"/>
              <a:t>până la </a:t>
            </a:r>
            <a:r>
              <a:rPr lang="en-US" sz="1400" dirty="0" smtClean="0"/>
              <a:t>60%) </a:t>
            </a:r>
            <a:r>
              <a:rPr lang="en-US" sz="1400" dirty="0" err="1" smtClean="0"/>
              <a:t>decat</a:t>
            </a:r>
            <a:r>
              <a:rPr lang="en-US" sz="1400" dirty="0" smtClean="0"/>
              <a:t> </a:t>
            </a:r>
            <a:r>
              <a:rPr lang="ro-RO" sz="1400" dirty="0" smtClean="0"/>
              <a:t>în fructele soiului </a:t>
            </a:r>
            <a:r>
              <a:rPr lang="en-US" sz="1400" dirty="0" err="1" smtClean="0"/>
              <a:t>Thornfree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r>
              <a:rPr lang="en-US" sz="1400" dirty="0" smtClean="0"/>
              <a:t> </a:t>
            </a:r>
            <a:r>
              <a:rPr lang="ro-RO" sz="1400" dirty="0" smtClean="0"/>
              <a:t>în condiţii de lumină naturală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ro-RO" sz="1400" dirty="0" smtClean="0"/>
              <a:t>L</a:t>
            </a:r>
            <a:r>
              <a:rPr lang="en-US" sz="1400" dirty="0" smtClean="0"/>
              <a:t>a </a:t>
            </a:r>
            <a:r>
              <a:rPr lang="ro-RO" sz="1400" dirty="0" smtClean="0"/>
              <a:t>soiul </a:t>
            </a:r>
            <a:r>
              <a:rPr lang="en-US" sz="1400" dirty="0" err="1" smtClean="0"/>
              <a:t>Thornfree</a:t>
            </a:r>
            <a:r>
              <a:rPr lang="ro-RO" sz="1400" dirty="0" smtClean="0"/>
              <a:t> conţinutul de zaharoză a scăzut în condiţii de umbră şi deficit hidric (LL+LW)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endParaRPr lang="en-US" sz="1400" dirty="0" smtClean="0"/>
          </a:p>
        </p:txBody>
      </p:sp>
      <p:sp>
        <p:nvSpPr>
          <p:cNvPr id="11" name="Left Brace 10"/>
          <p:cNvSpPr/>
          <p:nvPr/>
        </p:nvSpPr>
        <p:spPr>
          <a:xfrm rot="5400000">
            <a:off x="1313638" y="-297414"/>
            <a:ext cx="252028" cy="1224136"/>
          </a:xfrm>
          <a:prstGeom prst="leftBrac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/>
          <p:cNvSpPr/>
          <p:nvPr/>
        </p:nvSpPr>
        <p:spPr>
          <a:xfrm rot="5400000">
            <a:off x="2803772" y="643801"/>
            <a:ext cx="252028" cy="1224136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83568" y="404664"/>
            <a:ext cx="1368152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899592" y="1113727"/>
            <a:ext cx="136815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51520" y="5373216"/>
            <a:ext cx="8640960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400" b="1" dirty="0" smtClean="0"/>
              <a:t>Aciditatea fructelor </a:t>
            </a:r>
            <a:endParaRPr lang="en-US" sz="1400" b="1" dirty="0" smtClean="0"/>
          </a:p>
          <a:p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In </a:t>
            </a:r>
            <a:r>
              <a:rPr lang="en-US" sz="1400" dirty="0" err="1" smtClean="0"/>
              <a:t>conditii</a:t>
            </a:r>
            <a:r>
              <a:rPr lang="en-US" sz="1400" dirty="0" smtClean="0"/>
              <a:t> de </a:t>
            </a:r>
            <a:r>
              <a:rPr lang="en-US" sz="1400" dirty="0" err="1" smtClean="0"/>
              <a:t>irigare</a:t>
            </a:r>
            <a:r>
              <a:rPr lang="en-US" sz="1400" dirty="0" smtClean="0"/>
              <a:t> are </a:t>
            </a:r>
            <a:r>
              <a:rPr lang="en-US" sz="1400" dirty="0" err="1" smtClean="0"/>
              <a:t>valori</a:t>
            </a:r>
            <a:r>
              <a:rPr lang="en-US" sz="1400" dirty="0" smtClean="0"/>
              <a:t> </a:t>
            </a:r>
            <a:r>
              <a:rPr lang="en-US" sz="1400" dirty="0" err="1" smtClean="0"/>
              <a:t>mai</a:t>
            </a:r>
            <a:r>
              <a:rPr lang="en-US" sz="1400" dirty="0" smtClean="0"/>
              <a:t> </a:t>
            </a:r>
            <a:r>
              <a:rPr lang="en-US" sz="1400" dirty="0" err="1" smtClean="0"/>
              <a:t>mari</a:t>
            </a:r>
            <a:r>
              <a:rPr lang="en-US" sz="1400" dirty="0" smtClean="0"/>
              <a:t> la </a:t>
            </a:r>
            <a:r>
              <a:rPr lang="ro-RO" sz="1400" dirty="0" smtClean="0"/>
              <a:t>varianta umbrită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en-US" sz="1400" dirty="0" err="1" smtClean="0"/>
              <a:t>Cea</a:t>
            </a:r>
            <a:r>
              <a:rPr lang="en-US" sz="1400" dirty="0" smtClean="0"/>
              <a:t> </a:t>
            </a:r>
            <a:r>
              <a:rPr lang="en-US" sz="1400" dirty="0" err="1" smtClean="0"/>
              <a:t>mai</a:t>
            </a:r>
            <a:r>
              <a:rPr lang="en-US" sz="1400" dirty="0" smtClean="0"/>
              <a:t> </a:t>
            </a:r>
            <a:r>
              <a:rPr lang="en-US" sz="1400" dirty="0" err="1" smtClean="0"/>
              <a:t>ridicata</a:t>
            </a:r>
            <a:r>
              <a:rPr lang="en-US" sz="1400" dirty="0" smtClean="0"/>
              <a:t> </a:t>
            </a:r>
            <a:r>
              <a:rPr lang="en-US" sz="1400" dirty="0" err="1" smtClean="0"/>
              <a:t>valoare</a:t>
            </a:r>
            <a:r>
              <a:rPr lang="en-US" sz="1400" dirty="0" smtClean="0"/>
              <a:t> s-a </a:t>
            </a:r>
            <a:r>
              <a:rPr lang="en-US" sz="1400" dirty="0" err="1" smtClean="0"/>
              <a:t>inregistrat</a:t>
            </a:r>
            <a:r>
              <a:rPr lang="en-US" sz="1400" dirty="0" smtClean="0"/>
              <a:t> la </a:t>
            </a:r>
            <a:r>
              <a:rPr lang="ro-RO" sz="1400" dirty="0" smtClean="0"/>
              <a:t>fructele soiului </a:t>
            </a:r>
            <a:r>
              <a:rPr lang="en-US" sz="1400" dirty="0" err="1" smtClean="0"/>
              <a:t>Lochness</a:t>
            </a:r>
            <a:r>
              <a:rPr lang="en-US" sz="1400" dirty="0" smtClean="0"/>
              <a:t> in </a:t>
            </a:r>
            <a:r>
              <a:rPr lang="en-US" sz="1400" dirty="0" err="1" smtClean="0"/>
              <a:t>conditii</a:t>
            </a:r>
            <a:r>
              <a:rPr lang="en-US" sz="1400" dirty="0" smtClean="0"/>
              <a:t> de </a:t>
            </a:r>
            <a:r>
              <a:rPr lang="ro-RO" sz="1400" dirty="0" smtClean="0"/>
              <a:t>umbră </a:t>
            </a:r>
            <a:r>
              <a:rPr lang="en-US" sz="1400" dirty="0" err="1" smtClean="0"/>
              <a:t>si</a:t>
            </a:r>
            <a:r>
              <a:rPr lang="ro-RO" sz="1400" dirty="0" smtClean="0"/>
              <a:t> </a:t>
            </a:r>
            <a:r>
              <a:rPr lang="en-US" sz="1400" dirty="0" err="1" smtClean="0"/>
              <a:t>irigare</a:t>
            </a:r>
            <a:r>
              <a:rPr lang="en-US" sz="1400" dirty="0" smtClean="0"/>
              <a:t> </a:t>
            </a:r>
            <a:r>
              <a:rPr lang="ro-RO" sz="1400" dirty="0" smtClean="0"/>
              <a:t>(</a:t>
            </a:r>
            <a:r>
              <a:rPr lang="en-US" sz="1400" dirty="0" smtClean="0"/>
              <a:t>LL</a:t>
            </a:r>
            <a:r>
              <a:rPr lang="ro-RO" sz="1400" dirty="0" smtClean="0"/>
              <a:t>+WW)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ro-RO" sz="1400" dirty="0" smtClean="0"/>
              <a:t>Aciditatea fructelor s</a:t>
            </a:r>
            <a:r>
              <a:rPr lang="en-US" sz="1400" dirty="0" err="1" smtClean="0"/>
              <a:t>cade</a:t>
            </a:r>
            <a:r>
              <a:rPr lang="en-US" sz="1400" dirty="0" smtClean="0"/>
              <a:t> </a:t>
            </a:r>
            <a:r>
              <a:rPr lang="ro-RO" sz="1400" dirty="0" smtClean="0"/>
              <a:t>uşor </a:t>
            </a:r>
            <a:r>
              <a:rPr lang="en-US" sz="1400" dirty="0" smtClean="0"/>
              <a:t>in </a:t>
            </a:r>
            <a:r>
              <a:rPr lang="en-US" sz="1400" dirty="0" err="1" smtClean="0"/>
              <a:t>conditii</a:t>
            </a:r>
            <a:r>
              <a:rPr lang="en-US" sz="1400" dirty="0" smtClean="0"/>
              <a:t> de deficit </a:t>
            </a:r>
            <a:r>
              <a:rPr lang="en-US" sz="1400" dirty="0" err="1" smtClean="0"/>
              <a:t>hidric</a:t>
            </a:r>
            <a:r>
              <a:rPr lang="en-US" sz="1400" dirty="0" smtClean="0">
                <a:solidFill>
                  <a:srgbClr val="FF0000"/>
                </a:solidFill>
              </a:rPr>
              <a:t>**</a:t>
            </a:r>
            <a:endParaRPr lang="en-US" sz="1400" dirty="0"/>
          </a:p>
        </p:txBody>
      </p:sp>
      <p:sp>
        <p:nvSpPr>
          <p:cNvPr id="17" name="Left Brace 16"/>
          <p:cNvSpPr/>
          <p:nvPr/>
        </p:nvSpPr>
        <p:spPr>
          <a:xfrm rot="5400000">
            <a:off x="6837299" y="365707"/>
            <a:ext cx="216024" cy="581970"/>
          </a:xfrm>
          <a:prstGeom prst="leftBrac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419872" y="1628800"/>
            <a:ext cx="288032" cy="216024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5881023" y="1567038"/>
            <a:ext cx="648072" cy="29066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380312" y="1719438"/>
            <a:ext cx="648072" cy="29066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516216" y="908720"/>
            <a:ext cx="288032" cy="216024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11" grpId="0" animBg="1"/>
      <p:bldP spid="12" grpId="0" animBg="1"/>
      <p:bldP spid="14" grpId="0" animBg="1"/>
      <p:bldP spid="15" grpId="0" animBg="1"/>
      <p:bldP spid="16" grpId="0" uiExpand="1" build="allAtOnce" animBg="1"/>
      <p:bldP spid="17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2852936"/>
            <a:ext cx="42484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Fig. </a:t>
            </a:r>
            <a:r>
              <a:rPr lang="ro-RO" sz="1400" dirty="0"/>
              <a:t>7. </a:t>
            </a:r>
            <a:r>
              <a:rPr lang="ro-RO" sz="1400" dirty="0" smtClean="0"/>
              <a:t>Conținutul total de compuși fenolici a fructelor recoltate de la plante irigate și neirigate menținute în condiții de lumină naturală și umbră.</a:t>
            </a:r>
            <a:endParaRPr lang="en-US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4644008" y="2852936"/>
            <a:ext cx="42484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Fig. </a:t>
            </a:r>
            <a:r>
              <a:rPr lang="ro-RO" sz="1400" dirty="0"/>
              <a:t>8. </a:t>
            </a:r>
            <a:r>
              <a:rPr lang="ro-RO" sz="1400" dirty="0" smtClean="0"/>
              <a:t>Conținutul total de antociani a fructelor recoltate de la plante irigate și neirigate menținute în condiții de lumină naturală și umbră.</a:t>
            </a:r>
            <a:endParaRPr lang="en-US" sz="1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4" y="121187"/>
            <a:ext cx="9009023" cy="27089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79512" y="4005064"/>
            <a:ext cx="8784976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400" b="1" dirty="0" smtClean="0"/>
              <a:t>Conținutul  </a:t>
            </a:r>
            <a:r>
              <a:rPr lang="en-US" sz="1400" b="1" dirty="0" smtClean="0"/>
              <a:t>de </a:t>
            </a:r>
            <a:r>
              <a:rPr lang="ro-RO" sz="1400" b="1" dirty="0" smtClean="0"/>
              <a:t> </a:t>
            </a:r>
            <a:r>
              <a:rPr lang="en-US" sz="1400" b="1" dirty="0" err="1" smtClean="0"/>
              <a:t>fenoli</a:t>
            </a:r>
            <a:r>
              <a:rPr lang="ro-RO" sz="1400" b="1" dirty="0" smtClean="0"/>
              <a:t> totali</a:t>
            </a:r>
            <a:endParaRPr lang="en-US" sz="1400" b="1" dirty="0" smtClean="0"/>
          </a:p>
          <a:p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Este </a:t>
            </a:r>
            <a:r>
              <a:rPr lang="en-US" sz="1400" dirty="0" err="1" smtClean="0"/>
              <a:t>mai</a:t>
            </a:r>
            <a:r>
              <a:rPr lang="en-US" sz="1400" dirty="0" smtClean="0"/>
              <a:t> </a:t>
            </a:r>
            <a:r>
              <a:rPr lang="en-US" sz="1400" dirty="0" err="1" smtClean="0"/>
              <a:t>influen</a:t>
            </a:r>
            <a:r>
              <a:rPr lang="ro-RO" sz="1400" dirty="0" smtClean="0"/>
              <a:t>ţ</a:t>
            </a:r>
            <a:r>
              <a:rPr lang="en-US" sz="1400" dirty="0" smtClean="0"/>
              <a:t>at de </a:t>
            </a:r>
            <a:r>
              <a:rPr lang="en-US" sz="1400" dirty="0" err="1" smtClean="0"/>
              <a:t>genotip</a:t>
            </a:r>
            <a:r>
              <a:rPr lang="en-US" sz="1400" dirty="0" smtClean="0"/>
              <a:t> </a:t>
            </a:r>
            <a:r>
              <a:rPr lang="en-US" sz="1400" dirty="0" err="1" smtClean="0"/>
              <a:t>decat</a:t>
            </a:r>
            <a:r>
              <a:rPr lang="en-US" sz="1400" dirty="0" smtClean="0"/>
              <a:t> de </a:t>
            </a:r>
            <a:r>
              <a:rPr lang="en-US" sz="1400" dirty="0" err="1" smtClean="0"/>
              <a:t>conditiile</a:t>
            </a:r>
            <a:r>
              <a:rPr lang="en-US" sz="1400" dirty="0" smtClean="0"/>
              <a:t> de </a:t>
            </a:r>
            <a:r>
              <a:rPr lang="en-US" sz="1400" dirty="0" err="1" smtClean="0"/>
              <a:t>cultur</a:t>
            </a:r>
            <a:r>
              <a:rPr lang="ro-RO" sz="1400" dirty="0" smtClean="0"/>
              <a:t>ă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ro-RO" sz="1400" dirty="0" smtClean="0"/>
              <a:t>Astfel, fructele soiului</a:t>
            </a:r>
            <a:r>
              <a:rPr lang="en-US" sz="1400" dirty="0" smtClean="0"/>
              <a:t> </a:t>
            </a:r>
            <a:r>
              <a:rPr lang="en-US" sz="1400" dirty="0" err="1" smtClean="0"/>
              <a:t>Lochness</a:t>
            </a:r>
            <a:r>
              <a:rPr lang="en-US" sz="1400" dirty="0" smtClean="0">
                <a:solidFill>
                  <a:srgbClr val="FF0000"/>
                </a:solidFill>
              </a:rPr>
              <a:t>**</a:t>
            </a:r>
            <a:r>
              <a:rPr lang="en-US" sz="1400" dirty="0" smtClean="0"/>
              <a:t> </a:t>
            </a:r>
            <a:r>
              <a:rPr lang="ro-RO" sz="1400" dirty="0" smtClean="0"/>
              <a:t>au un conţinut</a:t>
            </a:r>
            <a:r>
              <a:rPr lang="en-US" sz="1400" dirty="0" smtClean="0"/>
              <a:t> </a:t>
            </a:r>
            <a:r>
              <a:rPr lang="en-US" sz="1400" dirty="0" err="1" smtClean="0"/>
              <a:t>mai</a:t>
            </a:r>
            <a:r>
              <a:rPr lang="en-US" sz="1400" dirty="0" smtClean="0"/>
              <a:t> mare </a:t>
            </a:r>
            <a:r>
              <a:rPr lang="ro-RO" sz="1400" dirty="0" smtClean="0"/>
              <a:t>de compuşi fenolici  comparativ cu fructele soiului</a:t>
            </a:r>
            <a:r>
              <a:rPr lang="en-US" sz="1400" dirty="0" smtClean="0"/>
              <a:t> </a:t>
            </a:r>
            <a:r>
              <a:rPr lang="en-US" sz="1400" dirty="0" err="1" smtClean="0"/>
              <a:t>Thornfree</a:t>
            </a:r>
            <a:r>
              <a:rPr lang="en-US" sz="1400" dirty="0" smtClean="0">
                <a:solidFill>
                  <a:srgbClr val="FF0000"/>
                </a:solidFill>
              </a:rPr>
              <a:t>**</a:t>
            </a:r>
            <a:endParaRPr lang="en-US" sz="1400" dirty="0" smtClean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921626" y="908720"/>
            <a:ext cx="792088" cy="144016"/>
          </a:xfrm>
          <a:prstGeom prst="straightConnector1">
            <a:avLst/>
          </a:prstGeom>
          <a:ln w="190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367692" y="836712"/>
            <a:ext cx="792088" cy="144016"/>
          </a:xfrm>
          <a:prstGeom prst="straightConnector1">
            <a:avLst/>
          </a:prstGeom>
          <a:ln w="190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140128" y="1268760"/>
            <a:ext cx="792088" cy="144016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566793" y="1196752"/>
            <a:ext cx="792088" cy="144016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79512" y="5373216"/>
            <a:ext cx="8784976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Continutul</a:t>
            </a:r>
            <a:r>
              <a:rPr lang="en-US" sz="1400" b="1" dirty="0" smtClean="0"/>
              <a:t> de </a:t>
            </a:r>
            <a:r>
              <a:rPr lang="en-US" sz="1400" b="1" dirty="0" err="1" smtClean="0"/>
              <a:t>antociani</a:t>
            </a:r>
            <a:endParaRPr lang="en-US" sz="1400" b="1" dirty="0" smtClean="0"/>
          </a:p>
          <a:p>
            <a:endParaRPr lang="en-US" sz="1400" b="1" dirty="0" smtClean="0"/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La </a:t>
            </a:r>
            <a:r>
              <a:rPr lang="en-US" sz="1400" dirty="0" err="1" smtClean="0"/>
              <a:t>variantele</a:t>
            </a:r>
            <a:r>
              <a:rPr lang="en-US" sz="1400" dirty="0" smtClean="0"/>
              <a:t> </a:t>
            </a:r>
            <a:r>
              <a:rPr lang="en-US" sz="1400" dirty="0" err="1" smtClean="0"/>
              <a:t>irigate</a:t>
            </a:r>
            <a:r>
              <a:rPr lang="ro-RO" sz="1400" dirty="0" smtClean="0"/>
              <a:t>,</a:t>
            </a:r>
            <a:r>
              <a:rPr lang="en-US" sz="1400" dirty="0" smtClean="0"/>
              <a:t> </a:t>
            </a:r>
            <a:r>
              <a:rPr lang="en-US" sz="1400" dirty="0" err="1" smtClean="0"/>
              <a:t>este</a:t>
            </a:r>
            <a:r>
              <a:rPr lang="en-US" sz="1400" dirty="0" smtClean="0"/>
              <a:t> </a:t>
            </a:r>
            <a:r>
              <a:rPr lang="en-US" sz="1400" dirty="0" err="1" smtClean="0"/>
              <a:t>mai</a:t>
            </a:r>
            <a:r>
              <a:rPr lang="en-US" sz="1400" dirty="0" smtClean="0"/>
              <a:t> mare </a:t>
            </a:r>
            <a:r>
              <a:rPr lang="ro-RO" sz="1400" dirty="0" smtClean="0"/>
              <a:t> în fructele soiului</a:t>
            </a:r>
            <a:r>
              <a:rPr lang="en-US" sz="1400" dirty="0" smtClean="0"/>
              <a:t> </a:t>
            </a:r>
            <a:r>
              <a:rPr lang="en-US" sz="1400" dirty="0" err="1" smtClean="0"/>
              <a:t>Lochness</a:t>
            </a:r>
            <a:r>
              <a:rPr lang="en-US" sz="1400" dirty="0" smtClean="0"/>
              <a:t> </a:t>
            </a:r>
            <a:r>
              <a:rPr lang="en-US" sz="1400" dirty="0" err="1" smtClean="0"/>
              <a:t>dec</a:t>
            </a:r>
            <a:r>
              <a:rPr lang="ro-RO" sz="1400" dirty="0" smtClean="0"/>
              <a:t>â</a:t>
            </a:r>
            <a:r>
              <a:rPr lang="en-US" sz="1400" dirty="0" smtClean="0"/>
              <a:t>t </a:t>
            </a:r>
            <a:r>
              <a:rPr lang="ro-RO" sz="1400" dirty="0" smtClean="0"/>
              <a:t>în fructele soiului </a:t>
            </a:r>
            <a:r>
              <a:rPr lang="en-US" sz="1400" dirty="0" err="1" smtClean="0"/>
              <a:t>Thornfree</a:t>
            </a:r>
            <a:r>
              <a:rPr lang="en-US" sz="1400" dirty="0" smtClean="0">
                <a:solidFill>
                  <a:srgbClr val="FF0000"/>
                </a:solidFill>
              </a:rPr>
              <a:t>**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r>
              <a:rPr lang="ro-RO" sz="1400" dirty="0" smtClean="0"/>
              <a:t>Acesta s</a:t>
            </a:r>
            <a:r>
              <a:rPr lang="en-US" sz="1400" dirty="0" err="1" smtClean="0"/>
              <a:t>cade</a:t>
            </a:r>
            <a:r>
              <a:rPr lang="en-US" sz="1400" dirty="0" smtClean="0"/>
              <a:t> </a:t>
            </a:r>
            <a:r>
              <a:rPr lang="ro-RO" sz="1400" dirty="0" smtClean="0"/>
              <a:t>uşor în condiţii de umbră şi </a:t>
            </a:r>
            <a:r>
              <a:rPr lang="en-US" sz="1400" dirty="0" smtClean="0"/>
              <a:t>deficit </a:t>
            </a:r>
            <a:r>
              <a:rPr lang="en-US" sz="1400" dirty="0" err="1" smtClean="0"/>
              <a:t>hidric</a:t>
            </a:r>
            <a:r>
              <a:rPr lang="ro-RO" sz="1400" dirty="0" smtClean="0"/>
              <a:t> (LL+LW)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r>
              <a:rPr lang="ro-RO" sz="1400" dirty="0" smtClean="0"/>
              <a:t>. Reducerea cantităţii de antociani fiind </a:t>
            </a:r>
            <a:r>
              <a:rPr lang="en-US" sz="1400" dirty="0" err="1" smtClean="0"/>
              <a:t>mai</a:t>
            </a:r>
            <a:r>
              <a:rPr lang="en-US" sz="1400" dirty="0" smtClean="0"/>
              <a:t> </a:t>
            </a:r>
            <a:r>
              <a:rPr lang="ro-RO" sz="1400" dirty="0" smtClean="0"/>
              <a:t>pronunţată</a:t>
            </a:r>
            <a:r>
              <a:rPr lang="en-US" sz="1400" dirty="0" smtClean="0"/>
              <a:t> la </a:t>
            </a:r>
            <a:r>
              <a:rPr lang="ro-RO" sz="1400" dirty="0" smtClean="0"/>
              <a:t>fructele soiului </a:t>
            </a:r>
            <a:r>
              <a:rPr lang="en-US" sz="1400" dirty="0" err="1" smtClean="0"/>
              <a:t>Lochness</a:t>
            </a:r>
            <a:r>
              <a:rPr lang="en-US" sz="1400" dirty="0" smtClean="0">
                <a:solidFill>
                  <a:srgbClr val="FF0000"/>
                </a:solidFill>
              </a:rPr>
              <a:t>*</a:t>
            </a:r>
            <a:r>
              <a:rPr lang="ro-RO" sz="1400" dirty="0" smtClean="0"/>
              <a:t>.</a:t>
            </a:r>
            <a:endParaRPr lang="en-US" sz="1400" dirty="0" smtClean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876256" y="1412776"/>
            <a:ext cx="792088" cy="28803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5220072" y="620688"/>
            <a:ext cx="792088" cy="50405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732240" y="773088"/>
            <a:ext cx="720080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380312" y="1052736"/>
            <a:ext cx="72008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13" grpId="0" build="allAtOnce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124744"/>
            <a:ext cx="4464496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Genotipul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influen</a:t>
            </a:r>
            <a:r>
              <a:rPr lang="ro-RO" sz="1600" b="1" dirty="0" smtClean="0"/>
              <a:t>ţează:</a:t>
            </a:r>
            <a:endParaRPr lang="en-US" sz="1600" b="1" dirty="0" smtClean="0"/>
          </a:p>
          <a:p>
            <a:r>
              <a:rPr lang="en-US" sz="1600" dirty="0" smtClean="0"/>
              <a:t>-</a:t>
            </a:r>
            <a:r>
              <a:rPr lang="ro-RO" sz="1600" dirty="0" err="1" smtClean="0"/>
              <a:t>P</a:t>
            </a:r>
            <a:r>
              <a:rPr lang="en-US" sz="1600" dirty="0" err="1" smtClean="0"/>
              <a:t>roduc</a:t>
            </a:r>
            <a:r>
              <a:rPr lang="ro-RO" sz="1600" dirty="0" smtClean="0"/>
              <a:t>ţia</a:t>
            </a:r>
            <a:r>
              <a:rPr lang="en-US" sz="1600" dirty="0" smtClean="0"/>
              <a:t> (</a:t>
            </a:r>
            <a:r>
              <a:rPr lang="en-US" sz="1600" dirty="0" err="1" smtClean="0"/>
              <a:t>Thornfree</a:t>
            </a:r>
            <a:r>
              <a:rPr lang="en-US" sz="1600" dirty="0" smtClean="0"/>
              <a:t> &gt; </a:t>
            </a:r>
            <a:r>
              <a:rPr lang="en-US" sz="1600" dirty="0" err="1" smtClean="0"/>
              <a:t>Lochness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-</a:t>
            </a:r>
            <a:r>
              <a:rPr lang="ro-RO" sz="1600" dirty="0" err="1" smtClean="0"/>
              <a:t>G</a:t>
            </a:r>
            <a:r>
              <a:rPr lang="en-US" sz="1600" dirty="0" err="1" smtClean="0"/>
              <a:t>reutate</a:t>
            </a:r>
            <a:r>
              <a:rPr lang="ro-RO" sz="1600" dirty="0" smtClean="0"/>
              <a:t>a</a:t>
            </a:r>
            <a:r>
              <a:rPr lang="en-US" sz="1600" dirty="0" smtClean="0"/>
              <a:t> </a:t>
            </a:r>
            <a:r>
              <a:rPr lang="en-US" sz="1600" dirty="0" err="1" smtClean="0"/>
              <a:t>medie</a:t>
            </a:r>
            <a:r>
              <a:rPr lang="en-US" sz="1600" dirty="0" smtClean="0"/>
              <a:t> </a:t>
            </a:r>
            <a:r>
              <a:rPr lang="ro-RO" sz="1600" dirty="0" smtClean="0"/>
              <a:t>a </a:t>
            </a:r>
            <a:r>
              <a:rPr lang="en-US" sz="1600" dirty="0" err="1" smtClean="0"/>
              <a:t>fruct</a:t>
            </a:r>
            <a:r>
              <a:rPr lang="ro-RO" sz="1600" dirty="0" smtClean="0"/>
              <a:t>elor</a:t>
            </a:r>
            <a:r>
              <a:rPr lang="en-US" sz="1600" dirty="0" smtClean="0"/>
              <a:t> (</a:t>
            </a:r>
            <a:r>
              <a:rPr lang="en-US" sz="1600" dirty="0" err="1" smtClean="0"/>
              <a:t>Thornfree</a:t>
            </a:r>
            <a:r>
              <a:rPr lang="en-US" sz="1600" dirty="0" smtClean="0"/>
              <a:t> &gt;</a:t>
            </a:r>
            <a:r>
              <a:rPr lang="en-US" sz="1600" dirty="0" err="1" smtClean="0"/>
              <a:t>Lochness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-SUS</a:t>
            </a:r>
            <a:r>
              <a:rPr lang="ro-RO" sz="1600" dirty="0" smtClean="0"/>
              <a:t> din sucul de fructe</a:t>
            </a:r>
            <a:r>
              <a:rPr lang="en-US" sz="1600" dirty="0" smtClean="0"/>
              <a:t>  (</a:t>
            </a:r>
            <a:r>
              <a:rPr lang="en-US" sz="1600" dirty="0" err="1" smtClean="0"/>
              <a:t>Lochness</a:t>
            </a:r>
            <a:r>
              <a:rPr lang="en-US" sz="1600" dirty="0" smtClean="0"/>
              <a:t> &gt; </a:t>
            </a:r>
            <a:r>
              <a:rPr lang="en-US" sz="1600" dirty="0" err="1" smtClean="0"/>
              <a:t>Thornfree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-</a:t>
            </a:r>
            <a:r>
              <a:rPr lang="ro-RO" sz="1600" dirty="0" smtClean="0"/>
              <a:t> Cantitatea de zaharoză</a:t>
            </a:r>
            <a:r>
              <a:rPr lang="en-US" sz="1600" dirty="0" smtClean="0"/>
              <a:t> (</a:t>
            </a:r>
            <a:r>
              <a:rPr lang="en-US" sz="1600" dirty="0" err="1" smtClean="0"/>
              <a:t>Lochness</a:t>
            </a:r>
            <a:r>
              <a:rPr lang="en-US" sz="1600" dirty="0" smtClean="0"/>
              <a:t> &gt; </a:t>
            </a:r>
            <a:r>
              <a:rPr lang="en-US" sz="1600" dirty="0" err="1" smtClean="0"/>
              <a:t>Thornfree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-</a:t>
            </a:r>
            <a:r>
              <a:rPr lang="ro-RO" sz="1600" dirty="0" err="1" smtClean="0"/>
              <a:t>A</a:t>
            </a:r>
            <a:r>
              <a:rPr lang="en-US" sz="1600" dirty="0" err="1" smtClean="0"/>
              <a:t>ciditatea</a:t>
            </a:r>
            <a:r>
              <a:rPr lang="en-US" sz="1600" dirty="0" smtClean="0"/>
              <a:t> </a:t>
            </a:r>
            <a:r>
              <a:rPr lang="ro-RO" sz="1600" dirty="0" smtClean="0"/>
              <a:t>fructelor </a:t>
            </a:r>
            <a:r>
              <a:rPr lang="en-US" sz="1600" dirty="0" smtClean="0"/>
              <a:t>(</a:t>
            </a:r>
            <a:r>
              <a:rPr lang="en-US" sz="1600" dirty="0" err="1" smtClean="0"/>
              <a:t>Lochness</a:t>
            </a:r>
            <a:r>
              <a:rPr lang="en-US" sz="1600" dirty="0" smtClean="0"/>
              <a:t> </a:t>
            </a:r>
            <a:r>
              <a:rPr lang="en-US" sz="1600" dirty="0" smtClean="0"/>
              <a:t>&gt; </a:t>
            </a:r>
            <a:r>
              <a:rPr lang="en-US" sz="1600" dirty="0" err="1" smtClean="0"/>
              <a:t>Thornfree</a:t>
            </a:r>
            <a:r>
              <a:rPr lang="en-US" sz="1600" dirty="0" smtClean="0"/>
              <a:t>)</a:t>
            </a:r>
            <a:endParaRPr lang="ro-RO" sz="1600" dirty="0" smtClean="0"/>
          </a:p>
          <a:p>
            <a:r>
              <a:rPr lang="en-US" sz="1600" dirty="0" smtClean="0"/>
              <a:t>-</a:t>
            </a:r>
            <a:r>
              <a:rPr lang="ro-RO" sz="1600" dirty="0" smtClean="0"/>
              <a:t> Conţinutul de compuşi f</a:t>
            </a:r>
            <a:r>
              <a:rPr lang="en-US" sz="1600" dirty="0" err="1" smtClean="0"/>
              <a:t>enoli</a:t>
            </a:r>
            <a:r>
              <a:rPr lang="ro-RO" sz="1600" dirty="0" smtClean="0"/>
              <a:t>ci</a:t>
            </a:r>
            <a:r>
              <a:rPr lang="en-US" sz="1600" dirty="0" smtClean="0"/>
              <a:t> </a:t>
            </a:r>
            <a:r>
              <a:rPr lang="en-US" sz="1600" dirty="0" err="1" smtClean="0"/>
              <a:t>si</a:t>
            </a:r>
            <a:r>
              <a:rPr lang="en-US" sz="1600" dirty="0" smtClean="0"/>
              <a:t> </a:t>
            </a:r>
            <a:r>
              <a:rPr lang="en-US" sz="1600" dirty="0" err="1" smtClean="0"/>
              <a:t>antociani</a:t>
            </a:r>
            <a:r>
              <a:rPr lang="en-US" sz="1600" dirty="0" smtClean="0"/>
              <a:t> (</a:t>
            </a:r>
            <a:r>
              <a:rPr lang="en-US" sz="1600" dirty="0" err="1" smtClean="0"/>
              <a:t>Lochness</a:t>
            </a:r>
            <a:r>
              <a:rPr lang="en-US" sz="1600" dirty="0" smtClean="0"/>
              <a:t>  &gt;</a:t>
            </a:r>
            <a:r>
              <a:rPr lang="en-US" sz="1600" dirty="0" err="1" smtClean="0"/>
              <a:t>Thornfree</a:t>
            </a:r>
            <a:r>
              <a:rPr lang="en-US" sz="1600" dirty="0" smtClean="0"/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3284984"/>
            <a:ext cx="4464496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600" b="1" dirty="0" smtClean="0"/>
              <a:t>I</a:t>
            </a:r>
            <a:r>
              <a:rPr lang="en-US" sz="1600" b="1" dirty="0" err="1" smtClean="0"/>
              <a:t>ntensit</a:t>
            </a:r>
            <a:r>
              <a:rPr lang="ro-RO" sz="1600" b="1" dirty="0" smtClean="0"/>
              <a:t>atea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lumin</a:t>
            </a:r>
            <a:r>
              <a:rPr lang="ro-RO" sz="1600" b="1" dirty="0" smtClean="0"/>
              <a:t>ii </a:t>
            </a:r>
          </a:p>
          <a:p>
            <a:r>
              <a:rPr lang="ro-RO" sz="1600" b="1" dirty="0" smtClean="0"/>
              <a:t>stimulează:</a:t>
            </a:r>
            <a:endParaRPr lang="en-US" sz="1600" b="1" dirty="0" smtClean="0"/>
          </a:p>
          <a:p>
            <a:r>
              <a:rPr lang="en-US" sz="1600" dirty="0" smtClean="0"/>
              <a:t>-</a:t>
            </a:r>
            <a:r>
              <a:rPr lang="ro-RO" sz="1600" dirty="0" err="1" smtClean="0"/>
              <a:t>P</a:t>
            </a:r>
            <a:r>
              <a:rPr lang="en-US" sz="1600" dirty="0" err="1" smtClean="0"/>
              <a:t>roductia</a:t>
            </a:r>
            <a:r>
              <a:rPr lang="en-US" sz="1600" dirty="0" smtClean="0"/>
              <a:t> (</a:t>
            </a:r>
            <a:r>
              <a:rPr lang="en-US" sz="1600" dirty="0" smtClean="0"/>
              <a:t>HL &gt; LL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-SUS </a:t>
            </a:r>
            <a:r>
              <a:rPr lang="ro-RO" sz="1600" dirty="0" smtClean="0"/>
              <a:t>din sucul de fructe</a:t>
            </a:r>
            <a:r>
              <a:rPr lang="en-US" sz="1600" dirty="0" smtClean="0"/>
              <a:t> (</a:t>
            </a:r>
            <a:r>
              <a:rPr lang="en-US" sz="1600" dirty="0" smtClean="0"/>
              <a:t>HL &gt; LL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-</a:t>
            </a:r>
            <a:r>
              <a:rPr lang="ro-RO" sz="1600" dirty="0" smtClean="0"/>
              <a:t>Cantitatea de zaharoză</a:t>
            </a:r>
            <a:r>
              <a:rPr lang="en-US" sz="1600" dirty="0" smtClean="0"/>
              <a:t> </a:t>
            </a:r>
            <a:r>
              <a:rPr lang="ro-RO" sz="1600" dirty="0" smtClean="0"/>
              <a:t>din fructe </a:t>
            </a:r>
            <a:r>
              <a:rPr lang="en-US" sz="1600" dirty="0" smtClean="0"/>
              <a:t>(</a:t>
            </a:r>
            <a:r>
              <a:rPr lang="en-US" sz="1600" dirty="0" smtClean="0"/>
              <a:t>HL &gt; LL</a:t>
            </a:r>
            <a:r>
              <a:rPr lang="en-US" sz="1600" dirty="0" smtClean="0"/>
              <a:t>)</a:t>
            </a:r>
            <a:endParaRPr lang="ro-RO" sz="1600" dirty="0" smtClean="0"/>
          </a:p>
          <a:p>
            <a:r>
              <a:rPr lang="ro-RO" sz="1600" b="1" dirty="0" smtClean="0"/>
              <a:t>inhibă:</a:t>
            </a:r>
            <a:endParaRPr lang="en-US" sz="1600" dirty="0" smtClean="0"/>
          </a:p>
          <a:p>
            <a:r>
              <a:rPr lang="en-US" sz="1600" dirty="0" smtClean="0"/>
              <a:t>-</a:t>
            </a:r>
            <a:r>
              <a:rPr lang="ro-RO" sz="1600" dirty="0" err="1" smtClean="0"/>
              <a:t>A</a:t>
            </a:r>
            <a:r>
              <a:rPr lang="en-US" sz="1600" dirty="0" err="1" smtClean="0"/>
              <a:t>ciditatea</a:t>
            </a:r>
            <a:r>
              <a:rPr lang="en-US" sz="1600" dirty="0" smtClean="0"/>
              <a:t> </a:t>
            </a:r>
            <a:r>
              <a:rPr lang="ro-RO" sz="1600" dirty="0" smtClean="0"/>
              <a:t>fructelor </a:t>
            </a:r>
            <a:r>
              <a:rPr lang="en-US" sz="1600" dirty="0" smtClean="0"/>
              <a:t>(</a:t>
            </a:r>
            <a:r>
              <a:rPr lang="en-US" sz="1600" dirty="0" smtClean="0"/>
              <a:t>LL &gt; HL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860032" y="1196752"/>
            <a:ext cx="3962400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Deficit</a:t>
            </a:r>
            <a:r>
              <a:rPr lang="ro-RO" sz="1600" b="1" dirty="0" smtClean="0"/>
              <a:t>ul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hidric</a:t>
            </a:r>
            <a:r>
              <a:rPr lang="en-US" sz="1600" b="1" dirty="0" smtClean="0"/>
              <a:t> </a:t>
            </a:r>
            <a:r>
              <a:rPr lang="ro-RO" sz="1600" b="1" dirty="0" smtClean="0"/>
              <a:t>în condiţii de HL influenţează negativ</a:t>
            </a:r>
            <a:r>
              <a:rPr lang="en-US" sz="1600" b="1" dirty="0" smtClean="0"/>
              <a:t>:</a:t>
            </a:r>
          </a:p>
          <a:p>
            <a:r>
              <a:rPr lang="en-US" sz="1600" dirty="0" smtClean="0"/>
              <a:t>-</a:t>
            </a:r>
            <a:r>
              <a:rPr lang="ro-RO" sz="1600" dirty="0" err="1" smtClean="0"/>
              <a:t>P</a:t>
            </a:r>
            <a:r>
              <a:rPr lang="en-US" sz="1600" dirty="0" err="1" smtClean="0"/>
              <a:t>roductia</a:t>
            </a:r>
            <a:endParaRPr lang="en-US" sz="1600" dirty="0" smtClean="0"/>
          </a:p>
          <a:p>
            <a:pPr>
              <a:buFontTx/>
              <a:buChar char="-"/>
            </a:pPr>
            <a:r>
              <a:rPr lang="ro-RO" sz="1600" dirty="0" smtClean="0"/>
              <a:t>Mă</a:t>
            </a:r>
            <a:r>
              <a:rPr lang="en-US" sz="1600" dirty="0" err="1" smtClean="0"/>
              <a:t>rimea</a:t>
            </a:r>
            <a:r>
              <a:rPr lang="en-US" sz="1600" dirty="0" smtClean="0"/>
              <a:t> </a:t>
            </a:r>
            <a:r>
              <a:rPr lang="ro-RO" sz="1600" dirty="0" err="1" smtClean="0"/>
              <a:t>ş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greutatea</a:t>
            </a:r>
            <a:r>
              <a:rPr lang="en-US" sz="1600" dirty="0" smtClean="0"/>
              <a:t> </a:t>
            </a:r>
            <a:r>
              <a:rPr lang="en-US" sz="1600" dirty="0" err="1" smtClean="0"/>
              <a:t>fructelor</a:t>
            </a:r>
            <a:r>
              <a:rPr lang="en-US" sz="1600" dirty="0" smtClean="0"/>
              <a:t> (</a:t>
            </a:r>
            <a:r>
              <a:rPr lang="en-US" sz="1600" dirty="0" err="1" smtClean="0"/>
              <a:t>Thornfree</a:t>
            </a:r>
            <a:r>
              <a:rPr lang="en-US" sz="1600" dirty="0" smtClean="0"/>
              <a:t> )</a:t>
            </a:r>
          </a:p>
          <a:p>
            <a:r>
              <a:rPr lang="en-US" sz="1600" dirty="0" smtClean="0"/>
              <a:t>-</a:t>
            </a:r>
            <a:r>
              <a:rPr lang="ro-RO" sz="1600" dirty="0" smtClean="0"/>
              <a:t>A</a:t>
            </a:r>
            <a:r>
              <a:rPr lang="en-US" sz="1600" dirty="0" err="1" smtClean="0"/>
              <a:t>ciditatea</a:t>
            </a:r>
            <a:r>
              <a:rPr lang="ro-RO" sz="1600" dirty="0" smtClean="0"/>
              <a:t> fructelor</a:t>
            </a:r>
            <a:endParaRPr lang="en-US" sz="16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23528" y="5273913"/>
            <a:ext cx="8534400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sz="1600" b="1" dirty="0" smtClean="0"/>
              <a:t>Rezistenţa</a:t>
            </a:r>
            <a:r>
              <a:rPr lang="en-US" sz="1600" b="1" dirty="0" smtClean="0"/>
              <a:t> la </a:t>
            </a:r>
            <a:r>
              <a:rPr lang="en-US" sz="1600" b="1" dirty="0" err="1" smtClean="0"/>
              <a:t>seceta</a:t>
            </a:r>
            <a:endParaRPr lang="en-US" sz="1600" b="1" dirty="0" smtClean="0"/>
          </a:p>
          <a:p>
            <a:r>
              <a:rPr lang="en-US" sz="1600" dirty="0" smtClean="0"/>
              <a:t>-</a:t>
            </a:r>
            <a:r>
              <a:rPr lang="en-US" sz="1600" dirty="0" err="1" smtClean="0"/>
              <a:t>Depinde</a:t>
            </a:r>
            <a:r>
              <a:rPr lang="en-US" sz="1600" dirty="0" smtClean="0"/>
              <a:t> de </a:t>
            </a:r>
            <a:r>
              <a:rPr lang="en-US" sz="1600" dirty="0" err="1" smtClean="0"/>
              <a:t>soi</a:t>
            </a:r>
            <a:r>
              <a:rPr lang="en-US" sz="1600" dirty="0" smtClean="0"/>
              <a:t> </a:t>
            </a:r>
            <a:r>
              <a:rPr lang="ro-RO" sz="1600" dirty="0" err="1" smtClean="0"/>
              <a:t>ş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intensitatea</a:t>
            </a:r>
            <a:r>
              <a:rPr lang="en-US" sz="1600" dirty="0" smtClean="0"/>
              <a:t> </a:t>
            </a:r>
            <a:r>
              <a:rPr lang="en-US" sz="1600" dirty="0" err="1" smtClean="0"/>
              <a:t>luminii</a:t>
            </a:r>
            <a:endParaRPr lang="en-US" sz="1600" dirty="0" smtClean="0"/>
          </a:p>
          <a:p>
            <a:pPr algn="just"/>
            <a:r>
              <a:rPr lang="en-US" sz="1600" dirty="0" smtClean="0"/>
              <a:t>-</a:t>
            </a:r>
            <a:r>
              <a:rPr lang="en-US" sz="1600" dirty="0" err="1" smtClean="0"/>
              <a:t>Astfel</a:t>
            </a:r>
            <a:r>
              <a:rPr lang="en-US" sz="1600" dirty="0" smtClean="0"/>
              <a:t>, </a:t>
            </a:r>
            <a:r>
              <a:rPr lang="en-US" sz="1600" b="1" dirty="0" smtClean="0"/>
              <a:t>s</a:t>
            </a:r>
            <a:r>
              <a:rPr lang="ro-RO" sz="1600" b="1" dirty="0" smtClean="0"/>
              <a:t>oiul Lochness </a:t>
            </a:r>
            <a:r>
              <a:rPr lang="ro-RO" sz="1600" dirty="0" smtClean="0"/>
              <a:t>prezintă o capacitate de adaptare mai bună la deficitul de apă și lumină, motiv pentru care îl recomandăm cultivatorilor din zona Iași și din alte zone care au condiții climatice asemănătoare.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4860032" y="2636912"/>
            <a:ext cx="3962400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Deficit</a:t>
            </a:r>
            <a:r>
              <a:rPr lang="ro-RO" sz="1600" b="1" dirty="0" smtClean="0"/>
              <a:t>ul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hidric</a:t>
            </a:r>
            <a:r>
              <a:rPr lang="en-US" sz="1600" b="1" dirty="0" smtClean="0"/>
              <a:t> </a:t>
            </a:r>
            <a:r>
              <a:rPr lang="ro-RO" sz="1600" b="1" dirty="0" smtClean="0"/>
              <a:t> în condiţii LL influenţează negativ</a:t>
            </a:r>
            <a:r>
              <a:rPr lang="en-US" sz="1600" dirty="0" smtClean="0"/>
              <a:t>:</a:t>
            </a:r>
          </a:p>
          <a:p>
            <a:r>
              <a:rPr lang="en-US" sz="1600" dirty="0" smtClean="0"/>
              <a:t>-</a:t>
            </a:r>
            <a:r>
              <a:rPr lang="ro-RO" sz="1600" dirty="0" err="1" smtClean="0"/>
              <a:t>P</a:t>
            </a:r>
            <a:r>
              <a:rPr lang="en-US" sz="1600" dirty="0" err="1" smtClean="0"/>
              <a:t>roductia</a:t>
            </a:r>
            <a:r>
              <a:rPr lang="en-US" sz="1600" dirty="0" smtClean="0"/>
              <a:t> (</a:t>
            </a:r>
            <a:r>
              <a:rPr lang="en-US" sz="1600" dirty="0" err="1" smtClean="0"/>
              <a:t>Thornfree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-</a:t>
            </a:r>
            <a:r>
              <a:rPr lang="ro-RO" sz="1600" dirty="0" smtClean="0"/>
              <a:t>Mă</a:t>
            </a:r>
            <a:r>
              <a:rPr lang="en-US" sz="1600" dirty="0" err="1" smtClean="0"/>
              <a:t>rimea</a:t>
            </a:r>
            <a:r>
              <a:rPr lang="en-US" sz="1600" dirty="0" smtClean="0"/>
              <a:t> </a:t>
            </a:r>
            <a:r>
              <a:rPr lang="ro-RO" sz="1600" dirty="0" err="1" smtClean="0"/>
              <a:t>ş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greutatea</a:t>
            </a:r>
            <a:r>
              <a:rPr lang="en-US" sz="1600" dirty="0" smtClean="0"/>
              <a:t> </a:t>
            </a:r>
            <a:r>
              <a:rPr lang="en-US" sz="1600" dirty="0" err="1" smtClean="0"/>
              <a:t>fructelor</a:t>
            </a:r>
            <a:r>
              <a:rPr lang="en-US" sz="1600" dirty="0"/>
              <a:t> </a:t>
            </a:r>
            <a:r>
              <a:rPr lang="en-US" sz="1600" dirty="0" smtClean="0"/>
              <a:t>(</a:t>
            </a:r>
            <a:r>
              <a:rPr lang="en-US" sz="1600" dirty="0" err="1" smtClean="0"/>
              <a:t>Thornfree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-</a:t>
            </a:r>
            <a:r>
              <a:rPr lang="ro-RO" sz="1600" dirty="0" err="1" smtClean="0"/>
              <a:t>A</a:t>
            </a:r>
            <a:r>
              <a:rPr lang="en-US" sz="1600" dirty="0" err="1" smtClean="0"/>
              <a:t>ciditatea</a:t>
            </a:r>
            <a:r>
              <a:rPr lang="en-US" sz="1600" dirty="0" smtClean="0"/>
              <a:t> </a:t>
            </a:r>
            <a:r>
              <a:rPr lang="ro-RO" sz="1600" dirty="0" smtClean="0"/>
              <a:t>fructelor </a:t>
            </a:r>
            <a:r>
              <a:rPr lang="en-US" sz="1600" dirty="0" smtClean="0"/>
              <a:t>(</a:t>
            </a:r>
            <a:r>
              <a:rPr lang="en-US" sz="1600" dirty="0" err="1" smtClean="0"/>
              <a:t>Thornfree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-SUS</a:t>
            </a:r>
            <a:r>
              <a:rPr lang="ro-RO" sz="1600" dirty="0" smtClean="0"/>
              <a:t> din sucul de fructe</a:t>
            </a:r>
            <a:r>
              <a:rPr lang="en-US" sz="1600" dirty="0" smtClean="0"/>
              <a:t> (</a:t>
            </a:r>
            <a:r>
              <a:rPr lang="en-US" sz="1600" dirty="0" err="1" smtClean="0"/>
              <a:t>Thornfree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-</a:t>
            </a:r>
            <a:r>
              <a:rPr lang="ro-RO" sz="1600" dirty="0" smtClean="0"/>
              <a:t>Cantitatea de zăharoză din fructe </a:t>
            </a:r>
            <a:r>
              <a:rPr lang="en-US" sz="1600" dirty="0" smtClean="0"/>
              <a:t>(</a:t>
            </a:r>
            <a:r>
              <a:rPr lang="en-US" sz="1600" dirty="0" err="1" smtClean="0"/>
              <a:t>Thornfree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-</a:t>
            </a:r>
            <a:r>
              <a:rPr lang="ro-RO" sz="1600" dirty="0" smtClean="0"/>
              <a:t>Conţinutul de </a:t>
            </a:r>
            <a:r>
              <a:rPr lang="en-US" sz="1600" dirty="0" err="1" smtClean="0"/>
              <a:t>antociani</a:t>
            </a:r>
            <a:r>
              <a:rPr lang="ro-RO" sz="1600" dirty="0" smtClean="0"/>
              <a:t> din fructe</a:t>
            </a:r>
            <a:r>
              <a:rPr lang="en-US" sz="1600" dirty="0" smtClean="0"/>
              <a:t> (</a:t>
            </a:r>
            <a:r>
              <a:rPr lang="en-US" sz="1600" dirty="0" err="1" smtClean="0"/>
              <a:t>Lochness</a:t>
            </a:r>
            <a:r>
              <a:rPr lang="en-US" sz="1600" dirty="0" smtClean="0"/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9512" y="0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CONCLUZII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23528" y="476672"/>
            <a:ext cx="85344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Produc</a:t>
            </a:r>
            <a:r>
              <a:rPr lang="ro-RO" sz="1600" b="1" dirty="0" smtClean="0"/>
              <a:t>ţ</a:t>
            </a:r>
            <a:r>
              <a:rPr lang="en-US" sz="1600" b="1" dirty="0" err="1" smtClean="0"/>
              <a:t>ia</a:t>
            </a:r>
            <a:r>
              <a:rPr lang="en-US" sz="1600" b="1" dirty="0" smtClean="0"/>
              <a:t> </a:t>
            </a:r>
            <a:r>
              <a:rPr lang="ro-RO" sz="1600" b="1" dirty="0" smtClean="0"/>
              <a:t>ş</a:t>
            </a:r>
            <a:r>
              <a:rPr lang="en-US" sz="1600" b="1" dirty="0" err="1" smtClean="0"/>
              <a:t>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calitatea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fructelor</a:t>
            </a:r>
            <a:r>
              <a:rPr lang="en-US" sz="1600" b="1" dirty="0" smtClean="0"/>
              <a:t> de </a:t>
            </a:r>
            <a:r>
              <a:rPr lang="en-US" sz="1600" b="1" dirty="0" err="1" smtClean="0"/>
              <a:t>mur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sunt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influen</a:t>
            </a:r>
            <a:r>
              <a:rPr lang="ro-RO" sz="1600" b="1" dirty="0" smtClean="0"/>
              <a:t>ţ</a:t>
            </a:r>
            <a:r>
              <a:rPr lang="en-US" sz="1600" b="1" dirty="0" smtClean="0"/>
              <a:t>ate de </a:t>
            </a:r>
            <a:r>
              <a:rPr lang="en-US" sz="1600" b="1" dirty="0" err="1" smtClean="0"/>
              <a:t>mai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mul</a:t>
            </a:r>
            <a:r>
              <a:rPr lang="ro-RO" sz="1600" b="1" dirty="0" smtClean="0"/>
              <a:t>ţ</a:t>
            </a:r>
            <a:r>
              <a:rPr lang="en-US" sz="1600" b="1" dirty="0" err="1" smtClean="0"/>
              <a:t>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factori</a:t>
            </a:r>
            <a:r>
              <a:rPr lang="en-US" sz="1600" b="1" dirty="0" smtClean="0"/>
              <a:t> (</a:t>
            </a:r>
            <a:r>
              <a:rPr lang="en-US" sz="1600" b="1" dirty="0" err="1" smtClean="0"/>
              <a:t>genotip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intensitatea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luminii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cantitatea</a:t>
            </a:r>
            <a:r>
              <a:rPr lang="en-US" sz="1600" b="1" dirty="0" smtClean="0"/>
              <a:t> de </a:t>
            </a:r>
            <a:r>
              <a:rPr lang="en-US" sz="1600" b="1" dirty="0" err="1" smtClean="0"/>
              <a:t>apa</a:t>
            </a:r>
            <a:r>
              <a:rPr lang="en-US" sz="1600" b="1" dirty="0" smtClean="0"/>
              <a:t> din sol</a:t>
            </a:r>
            <a:r>
              <a:rPr lang="ro-RO" sz="1600" b="1" dirty="0" smtClean="0"/>
              <a:t> </a:t>
            </a:r>
            <a:r>
              <a:rPr lang="en-US" sz="1600" b="1" dirty="0" err="1" smtClean="0"/>
              <a:t>s.a</a:t>
            </a:r>
            <a:r>
              <a:rPr lang="ro-RO" sz="1600" b="1" dirty="0" smtClean="0"/>
              <a:t>.</a:t>
            </a:r>
            <a:r>
              <a:rPr lang="en-US" sz="1600" b="1" dirty="0" smtClean="0"/>
              <a:t>) </a:t>
            </a:r>
            <a:r>
              <a:rPr lang="ro-RO" sz="1600" b="1" dirty="0" smtClean="0"/>
              <a:t>precum şi </a:t>
            </a:r>
            <a:r>
              <a:rPr lang="en-US" sz="1600" b="1" dirty="0" smtClean="0"/>
              <a:t>de </a:t>
            </a:r>
            <a:r>
              <a:rPr lang="en-US" sz="1600" b="1" dirty="0" err="1" smtClean="0"/>
              <a:t>interac</a:t>
            </a:r>
            <a:r>
              <a:rPr lang="ro-RO" sz="1600" b="1" dirty="0" smtClean="0"/>
              <a:t>ţ</a:t>
            </a:r>
            <a:r>
              <a:rPr lang="en-US" sz="1600" b="1" dirty="0" err="1" smtClean="0"/>
              <a:t>iunea</a:t>
            </a:r>
            <a:r>
              <a:rPr lang="en-US" sz="1600" b="1" dirty="0" smtClean="0"/>
              <a:t> </a:t>
            </a:r>
            <a:r>
              <a:rPr lang="ro-RO" sz="1600" b="1" dirty="0" smtClean="0"/>
              <a:t>dintre </a:t>
            </a:r>
            <a:r>
              <a:rPr lang="ro-RO" sz="1600" b="1" dirty="0" smtClean="0"/>
              <a:t>aceşti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factori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 animBg="1"/>
      <p:bldP spid="6" grpId="0" build="allAtOnce" animBg="1"/>
      <p:bldP spid="8" grpId="0" build="allAtOnce" animBg="1"/>
      <p:bldP spid="10" grpId="0" build="allAtOnce" animBg="1"/>
      <p:bldP spid="12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5696" y="2348880"/>
            <a:ext cx="56166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6000" b="1" dirty="0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VĂ MULȚUMIM</a:t>
            </a:r>
            <a:endParaRPr lang="en-US" sz="6000" b="1" dirty="0"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3528" y="57332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tx2"/>
                </a:solidFill>
              </a:rPr>
              <a:t>Acknowledgement</a:t>
            </a:r>
            <a:r>
              <a:rPr lang="en-US" sz="1600" dirty="0" smtClean="0">
                <a:solidFill>
                  <a:schemeClr val="tx2"/>
                </a:solidFill>
              </a:rPr>
              <a:t>: The present contribution was supported by the EU-funding grant POSCCE-A2-O2.1.2-2009-2 ID.524, cod SMIS-CSNR 11986.</a:t>
            </a:r>
            <a:endParaRPr lang="ro-RO" sz="16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</TotalTime>
  <Words>1238</Words>
  <Application>Microsoft Office PowerPoint</Application>
  <PresentationFormat>On-screen Show (4:3)</PresentationFormat>
  <Paragraphs>98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INFLUENŢA STRESULUI HIDRIC ŞI A LUMINII ASUPRA PRODUCȚIEI ȘI CALITĂŢII FRUCTELOR DE MUR   GHEORGHII CIOBOTARI*, RODICA EFROSE*, MARIA BRANZA*, DRAGOS DANIIL PASCU*, LILIANA SFICHI-DUKE*  *Universitatea de Științe Agricole și Medicină Veterinară din Iași, România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INFLUENŢA STRESULUI HIDRIC ŞI A LUMINII ASUPRA PRODUCTIEI SI CALITĂŢII FRUCTELOR DE MUR   GHEORGHII CIOBOTARI*, RODICA EFROSE*, MARIA BRANZA*, DRAGOS DANIIL PASCU*, LILIANA SFICHI-DUKE*  *University of Agricultural Sciences and Veterinary Medicine from Iasi, Romania</dc:title>
  <dc:creator>user</dc:creator>
  <cp:lastModifiedBy>user</cp:lastModifiedBy>
  <cp:revision>143</cp:revision>
  <dcterms:created xsi:type="dcterms:W3CDTF">2013-05-22T11:16:58Z</dcterms:created>
  <dcterms:modified xsi:type="dcterms:W3CDTF">2013-05-24T05:39:17Z</dcterms:modified>
</cp:coreProperties>
</file>